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5" r:id="rId1"/>
    <p:sldMasterId id="2147483707" r:id="rId2"/>
  </p:sldMasterIdLst>
  <p:notesMasterIdLst>
    <p:notesMasterId r:id="rId15"/>
  </p:notesMasterIdLst>
  <p:sldIdLst>
    <p:sldId id="258" r:id="rId3"/>
    <p:sldId id="1866" r:id="rId4"/>
    <p:sldId id="259" r:id="rId5"/>
    <p:sldId id="1882" r:id="rId6"/>
    <p:sldId id="1877" r:id="rId7"/>
    <p:sldId id="1878" r:id="rId8"/>
    <p:sldId id="1879" r:id="rId9"/>
    <p:sldId id="1880" r:id="rId10"/>
    <p:sldId id="1881" r:id="rId11"/>
    <p:sldId id="1883" r:id="rId12"/>
    <p:sldId id="1884" r:id="rId13"/>
    <p:sldId id="1875"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258"/>
            <p14:sldId id="1866"/>
            <p14:sldId id="259"/>
            <p14:sldId id="1882"/>
            <p14:sldId id="1877"/>
            <p14:sldId id="1878"/>
            <p14:sldId id="1879"/>
            <p14:sldId id="1880"/>
            <p14:sldId id="1881"/>
            <p14:sldId id="1883"/>
            <p14:sldId id="1884"/>
            <p14:sldId id="187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extLst>
      <p:ext uri="{19B8F6BF-5375-455C-9EA6-DF929625EA0E}">
        <p15:presenceInfo xmlns:p15="http://schemas.microsoft.com/office/powerpoint/2012/main" userId="42218d51efea374b" providerId="Windows Live"/>
      </p:ext>
    </p:extLst>
  </p:cmAuthor>
  <p:cmAuthor id="2" name="Fish Zheng" initials="FZ" lastIdx="1" clrIdx="1">
    <p:extLst>
      <p:ext uri="{19B8F6BF-5375-455C-9EA6-DF929625EA0E}">
        <p15:presenceInfo xmlns:p15="http://schemas.microsoft.com/office/powerpoint/2012/main" userId="784d355a392b2c5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1B1B1"/>
    <a:srgbClr val="063771"/>
    <a:srgbClr val="FFFFFF"/>
    <a:srgbClr val="9A0001"/>
    <a:srgbClr val="BFBFBF"/>
    <a:srgbClr val="CEAB6E"/>
    <a:srgbClr val="A6A6A6"/>
    <a:srgbClr val="222A35"/>
    <a:srgbClr val="A23341"/>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857" autoAdjust="0"/>
    <p:restoredTop sz="90207" autoAdjust="0"/>
  </p:normalViewPr>
  <p:slideViewPr>
    <p:cSldViewPr snapToGrid="0">
      <p:cViewPr varScale="1">
        <p:scale>
          <a:sx n="92" d="100"/>
          <a:sy n="92" d="100"/>
        </p:scale>
        <p:origin x="984" y="192"/>
      </p:cViewPr>
      <p:guideLst/>
    </p:cSldViewPr>
  </p:slideViewPr>
  <p:outlineViewPr>
    <p:cViewPr>
      <p:scale>
        <a:sx n="33" d="100"/>
        <a:sy n="33" d="100"/>
      </p:scale>
      <p:origin x="0" y="0"/>
    </p:cViewPr>
  </p:outlineViewPr>
  <p:notesTextViewPr>
    <p:cViewPr>
      <p:scale>
        <a:sx n="75" d="100"/>
        <a:sy n="75" d="100"/>
      </p:scale>
      <p:origin x="0" y="0"/>
    </p:cViewPr>
  </p:notesTextViewPr>
  <p:sorterViewPr>
    <p:cViewPr>
      <p:scale>
        <a:sx n="66" d="100"/>
        <a:sy n="66" d="100"/>
      </p:scale>
      <p:origin x="0" y="-411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jpeg>
</file>

<file path=ppt/media/image11.jpeg>
</file>

<file path=ppt/media/image12.jpeg>
</file>

<file path=ppt/media/image2.svg>
</file>

<file path=ppt/media/image3.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t>2022/10/9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t>‹#›</a:t>
            </a:fld>
            <a:endParaRPr lang="zh-CN" altLang="en-US"/>
          </a:p>
        </p:txBody>
      </p:sp>
    </p:spTree>
    <p:extLst>
      <p:ext uri="{BB962C8B-B14F-4D97-AF65-F5344CB8AC3E}">
        <p14:creationId xmlns:p14="http://schemas.microsoft.com/office/powerpoint/2010/main" val="22718690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C2A75D99-2AE7-49F1-BB03-59E2BF5579C1}" type="slidenum">
              <a:rPr lang="zh-CN" altLang="en-US" smtClean="0"/>
              <a:t>1</a:t>
            </a:fld>
            <a:endParaRPr lang="zh-CN" altLang="en-US"/>
          </a:p>
        </p:txBody>
      </p:sp>
    </p:spTree>
    <p:extLst>
      <p:ext uri="{BB962C8B-B14F-4D97-AF65-F5344CB8AC3E}">
        <p14:creationId xmlns:p14="http://schemas.microsoft.com/office/powerpoint/2010/main" val="25073475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男生比女生多。那么谁发现了 阅读障碍，阅读障碍研究是 怎么展开的呢？</a:t>
            </a:r>
          </a:p>
        </p:txBody>
      </p:sp>
      <p:sp>
        <p:nvSpPr>
          <p:cNvPr id="4" name="灯片编号占位符 3"/>
          <p:cNvSpPr>
            <a:spLocks noGrp="1"/>
          </p:cNvSpPr>
          <p:nvPr>
            <p:ph type="sldNum" sz="quarter" idx="5"/>
          </p:nvPr>
        </p:nvSpPr>
        <p:spPr/>
        <p:txBody>
          <a:bodyPr/>
          <a:lstStyle/>
          <a:p>
            <a:fld id="{C2A75D99-2AE7-49F1-BB03-59E2BF5579C1}" type="slidenum">
              <a:rPr lang="zh-CN" altLang="en-US" smtClean="0"/>
              <a:t>3</a:t>
            </a:fld>
            <a:endParaRPr lang="zh-CN" altLang="en-US"/>
          </a:p>
        </p:txBody>
      </p:sp>
    </p:spTree>
    <p:extLst>
      <p:ext uri="{BB962C8B-B14F-4D97-AF65-F5344CB8AC3E}">
        <p14:creationId xmlns:p14="http://schemas.microsoft.com/office/powerpoint/2010/main" val="36497433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00" dirty="0">
                <a:solidFill>
                  <a:srgbClr val="000000"/>
                </a:solidFill>
                <a:effectLst/>
                <a:latin typeface="Times New Roman" panose="02020603050405020304" pitchFamily="18" charset="0"/>
                <a:ea typeface="宋体" panose="02010600030101010101" pitchFamily="2" charset="-122"/>
              </a:rPr>
              <a:t>The auditory oddball task protocol and the timeline of the task trial used in our study.</a:t>
            </a:r>
            <a:r>
              <a:rPr lang="zh-CN" altLang="zh-CN" dirty="0">
                <a:effectLst/>
              </a:rPr>
              <a:t> </a:t>
            </a:r>
            <a:endParaRPr lang="en-US" altLang="zh-CN" dirty="0">
              <a:effectLst/>
            </a:endParaRPr>
          </a:p>
          <a:p>
            <a:r>
              <a:rPr lang="en-US" altLang="zh-CN" sz="1800" kern="100" dirty="0">
                <a:effectLst/>
                <a:latin typeface="Times New Roman" panose="02020603050405020304" pitchFamily="18" charset="0"/>
                <a:ea typeface="DengXian" panose="02010600030101010101" pitchFamily="2" charset="-122"/>
              </a:rPr>
              <a:t>Brief Psychiatric Rating Scale test </a:t>
            </a:r>
            <a:endParaRPr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5</a:t>
            </a:fld>
            <a:endParaRPr lang="zh-CN" altLang="en-US"/>
          </a:p>
        </p:txBody>
      </p:sp>
    </p:spTree>
    <p:extLst>
      <p:ext uri="{BB962C8B-B14F-4D97-AF65-F5344CB8AC3E}">
        <p14:creationId xmlns:p14="http://schemas.microsoft.com/office/powerpoint/2010/main" val="3576013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6</a:t>
            </a:fld>
            <a:endParaRPr lang="zh-CN" altLang="en-US"/>
          </a:p>
        </p:txBody>
      </p:sp>
    </p:spTree>
    <p:extLst>
      <p:ext uri="{BB962C8B-B14F-4D97-AF65-F5344CB8AC3E}">
        <p14:creationId xmlns:p14="http://schemas.microsoft.com/office/powerpoint/2010/main" val="18710184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800" kern="100" dirty="0">
                <a:effectLst/>
                <a:latin typeface="Times New Roman" panose="02020603050405020304" pitchFamily="18" charset="0"/>
                <a:ea typeface="DengXian" panose="02010600030101010101" pitchFamily="2" charset="-122"/>
              </a:rPr>
              <a:t>The </a:t>
            </a:r>
            <a:r>
              <a:rPr lang="en-US" altLang="zh-CN" sz="1800" kern="100" dirty="0" err="1">
                <a:effectLst/>
                <a:latin typeface="Times New Roman" panose="02020603050405020304" pitchFamily="18" charset="0"/>
                <a:ea typeface="DengXian" panose="02010600030101010101" pitchFamily="2" charset="-122"/>
              </a:rPr>
              <a:t>waveformss</a:t>
            </a:r>
            <a:r>
              <a:rPr lang="en-US" altLang="zh-CN" sz="1800" kern="100" dirty="0">
                <a:effectLst/>
                <a:latin typeface="Times New Roman" panose="02020603050405020304" pitchFamily="18" charset="0"/>
                <a:ea typeface="DengXian" panose="02010600030101010101" pitchFamily="2" charset="-122"/>
              </a:rPr>
              <a:t> correspond to the target-evoked ERPs for these three groups</a:t>
            </a:r>
            <a:r>
              <a:rPr lang="zh-CN" altLang="zh-CN" dirty="0">
                <a:effectLst/>
              </a:rPr>
              <a:t> </a:t>
            </a:r>
            <a:endParaRPr lang="en-US" altLang="zh-CN" dirty="0">
              <a:effectLst/>
            </a:endParaRPr>
          </a:p>
          <a:p>
            <a:r>
              <a:rPr lang="en-US" altLang="zh-CN" sz="1800" kern="100" dirty="0">
                <a:effectLst/>
                <a:latin typeface="Times New Roman" panose="02020603050405020304" pitchFamily="18" charset="0"/>
                <a:ea typeface="DengXian" panose="02010600030101010101" pitchFamily="2" charset="-122"/>
              </a:rPr>
              <a:t>The potential relationships between BPRS scores and P300 amplitudes for both non-AVH and AVH groups</a:t>
            </a:r>
            <a:r>
              <a:rPr lang="zh-CN" altLang="zh-CN" dirty="0">
                <a:effectLst/>
              </a:rPr>
              <a:t> </a:t>
            </a:r>
            <a:endParaRPr kumimoji="1"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7</a:t>
            </a:fld>
            <a:endParaRPr lang="zh-CN" altLang="en-US"/>
          </a:p>
        </p:txBody>
      </p:sp>
    </p:spTree>
    <p:extLst>
      <p:ext uri="{BB962C8B-B14F-4D97-AF65-F5344CB8AC3E}">
        <p14:creationId xmlns:p14="http://schemas.microsoft.com/office/powerpoint/2010/main" val="1565811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800" kern="100" dirty="0">
                <a:effectLst/>
                <a:ea typeface="Times New Roman" panose="02020603050405020304" pitchFamily="18" charset="0"/>
              </a:rPr>
              <a:t> </a:t>
            </a:r>
            <a:r>
              <a:rPr lang="en-US" altLang="zh-CN" sz="1800" i="1" kern="100" dirty="0">
                <a:effectLst/>
                <a:ea typeface="Times New Roman" panose="02020603050405020304" pitchFamily="18" charset="0"/>
              </a:rPr>
              <a:t>CC</a:t>
            </a:r>
            <a:r>
              <a:rPr lang="en-US" altLang="zh-CN" sz="1800" kern="100" dirty="0">
                <a:effectLst/>
                <a:ea typeface="Times New Roman" panose="02020603050405020304" pitchFamily="18" charset="0"/>
              </a:rPr>
              <a:t> indicates the local connectedness of a graph, while </a:t>
            </a:r>
            <a:r>
              <a:rPr lang="en-US" altLang="zh-CN" sz="1800" i="1" kern="100" dirty="0">
                <a:effectLst/>
                <a:ea typeface="Times New Roman" panose="02020603050405020304" pitchFamily="18" charset="0"/>
              </a:rPr>
              <a:t>CPL</a:t>
            </a:r>
            <a:r>
              <a:rPr lang="en-US" altLang="zh-CN" sz="1800" kern="100" dirty="0">
                <a:effectLst/>
                <a:ea typeface="Times New Roman" panose="02020603050405020304" pitchFamily="18" charset="0"/>
              </a:rPr>
              <a:t> indexes the global connectedness; the higher </a:t>
            </a:r>
            <a:r>
              <a:rPr lang="en-US" altLang="zh-CN" sz="1800" i="1" kern="100" dirty="0">
                <a:effectLst/>
                <a:ea typeface="Times New Roman" panose="02020603050405020304" pitchFamily="18" charset="0"/>
              </a:rPr>
              <a:t>CC</a:t>
            </a:r>
            <a:r>
              <a:rPr lang="en-US" altLang="zh-CN" sz="1800" kern="100" dirty="0">
                <a:effectLst/>
                <a:ea typeface="Times New Roman" panose="02020603050405020304" pitchFamily="18" charset="0"/>
              </a:rPr>
              <a:t> and shorter </a:t>
            </a:r>
            <a:r>
              <a:rPr lang="en-US" altLang="zh-CN" sz="1800" i="1" kern="100" dirty="0">
                <a:effectLst/>
                <a:ea typeface="Times New Roman" panose="02020603050405020304" pitchFamily="18" charset="0"/>
              </a:rPr>
              <a:t>CPL</a:t>
            </a:r>
            <a:r>
              <a:rPr lang="en-US" altLang="zh-CN" sz="1800" kern="100" dirty="0">
                <a:effectLst/>
                <a:ea typeface="Times New Roman" panose="02020603050405020304" pitchFamily="18" charset="0"/>
              </a:rPr>
              <a:t> indicate stronger connectivity.</a:t>
            </a:r>
            <a:r>
              <a:rPr lang="zh-CN" altLang="zh-CN" dirty="0">
                <a:effectLst/>
              </a:rPr>
              <a:t> </a:t>
            </a:r>
            <a:endParaRPr lang="en-US" altLang="zh-CN" dirty="0">
              <a:effectLst/>
            </a:endParaRPr>
          </a:p>
          <a:p>
            <a:r>
              <a:rPr lang="en-US" altLang="zh-CN" sz="1800" kern="100" dirty="0">
                <a:effectLst/>
                <a:latin typeface="Times New Roman" panose="02020603050405020304" pitchFamily="18" charset="0"/>
                <a:ea typeface="Arial Unicode MS" panose="020B0604020202020204" pitchFamily="34" charset="-128"/>
              </a:rPr>
              <a:t>clustering coefficient</a:t>
            </a:r>
            <a:r>
              <a:rPr lang="zh-CN" altLang="zh-CN" dirty="0">
                <a:effectLst/>
              </a:rPr>
              <a:t> </a:t>
            </a:r>
            <a:endParaRPr lang="en-US" altLang="zh-CN" dirty="0">
              <a:effectLst/>
            </a:endParaRPr>
          </a:p>
          <a:p>
            <a:r>
              <a:rPr lang="en-US" altLang="zh-CN" sz="1800" kern="100" dirty="0">
                <a:effectLst/>
                <a:latin typeface="Times New Roman" panose="02020603050405020304" pitchFamily="18" charset="0"/>
                <a:ea typeface="Arial Unicode MS" panose="020B0604020202020204" pitchFamily="34" charset="-128"/>
              </a:rPr>
              <a:t>characteristic path length</a:t>
            </a:r>
            <a:r>
              <a:rPr lang="zh-CN" altLang="zh-CN" dirty="0">
                <a:effectLst/>
              </a:rPr>
              <a:t> </a:t>
            </a:r>
            <a:endParaRPr kumimoji="1" lang="zh-CN" altLang="en-US" dirty="0"/>
          </a:p>
        </p:txBody>
      </p:sp>
      <p:sp>
        <p:nvSpPr>
          <p:cNvPr id="4" name="灯片编号占位符 3"/>
          <p:cNvSpPr>
            <a:spLocks noGrp="1"/>
          </p:cNvSpPr>
          <p:nvPr>
            <p:ph type="sldNum" sz="quarter" idx="5"/>
          </p:nvPr>
        </p:nvSpPr>
        <p:spPr/>
        <p:txBody>
          <a:bodyPr/>
          <a:lstStyle/>
          <a:p>
            <a:fld id="{C2A75D99-2AE7-49F1-BB03-59E2BF5579C1}" type="slidenum">
              <a:rPr lang="zh-CN" altLang="en-US" smtClean="0"/>
              <a:t>9</a:t>
            </a:fld>
            <a:endParaRPr lang="zh-CN" altLang="en-US"/>
          </a:p>
        </p:txBody>
      </p:sp>
    </p:spTree>
    <p:extLst>
      <p:ext uri="{BB962C8B-B14F-4D97-AF65-F5344CB8AC3E}">
        <p14:creationId xmlns:p14="http://schemas.microsoft.com/office/powerpoint/2010/main" val="34303751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e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2"/>
            <a:ext cx="12192000" cy="332825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sp>
        <p:nvSpPr>
          <p:cNvPr id="4" name="文本占位符 3">
            <a:extLst>
              <a:ext uri="{FF2B5EF4-FFF2-40B4-BE49-F238E27FC236}">
                <a16:creationId xmlns:a16="http://schemas.microsoft.com/office/drawing/2014/main" id="{8AA9FB39-26D8-421B-89F7-86CD2AE08CD8}"/>
              </a:ext>
            </a:extLst>
          </p:cNvPr>
          <p:cNvSpPr>
            <a:spLocks noGrp="1"/>
          </p:cNvSpPr>
          <p:nvPr userDrawn="1">
            <p:ph type="body" sz="quarter" idx="10" hasCustomPrompt="1"/>
          </p:nvPr>
        </p:nvSpPr>
        <p:spPr>
          <a:xfrm>
            <a:off x="882188" y="2236249"/>
            <a:ext cx="7299999" cy="1124464"/>
          </a:xfrm>
        </p:spPr>
        <p:txBody>
          <a:bodyPr anchor="ctr" anchorCtr="0">
            <a:noAutofit/>
          </a:bodyPr>
          <a:lstStyle>
            <a:lvl1pPr marL="0" indent="0">
              <a:lnSpc>
                <a:spcPct val="150000"/>
              </a:lnSpc>
              <a:buFontTx/>
              <a:buNone/>
              <a:defRPr kumimoji="0" lang="zh-CN" altLang="en-US" sz="44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XX</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882188" y="4047502"/>
            <a:ext cx="7299999" cy="524492"/>
          </a:xfrm>
        </p:spPr>
        <p:txBody>
          <a:bodyPr>
            <a:noAutofit/>
          </a:bodyPr>
          <a:lstStyle>
            <a:lvl1pPr marL="0" indent="0">
              <a:buFontTx/>
              <a:buNone/>
              <a:defRPr lang="zh-CN" altLang="en-US" sz="3200" b="1" kern="1200" spc="400" dirty="0" smtClean="0">
                <a:solidFill>
                  <a:prstClr val="white"/>
                </a:solidFill>
                <a:latin typeface="Arial" panose="020F0502020204030204"/>
                <a:ea typeface="Microsoft YaHei"/>
                <a:cs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8863687" y="1559486"/>
            <a:ext cx="5172316" cy="3739027"/>
          </a:xfrm>
          <a:prstGeom prst="rect">
            <a:avLst/>
          </a:prstGeom>
        </p:spPr>
      </p:pic>
    </p:spTree>
    <p:extLst>
      <p:ext uri="{BB962C8B-B14F-4D97-AF65-F5344CB8AC3E}">
        <p14:creationId xmlns:p14="http://schemas.microsoft.com/office/powerpoint/2010/main" val="14906782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320391281"/>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2297414712"/>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4077410927"/>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1271073170"/>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Tree>
    <p:extLst>
      <p:ext uri="{BB962C8B-B14F-4D97-AF65-F5344CB8AC3E}">
        <p14:creationId xmlns:p14="http://schemas.microsoft.com/office/powerpoint/2010/main" val="168377699"/>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2176353344"/>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2546350" y="1186670"/>
            <a:ext cx="6170930" cy="2242330"/>
          </a:xfrm>
        </p:spPr>
        <p:txBody>
          <a:bodyPr/>
          <a:lstStyle/>
          <a:p>
            <a:endParaRPr lang="zh-CN" altLang="en-US"/>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8839200" y="1186670"/>
            <a:ext cx="2499360" cy="4767090"/>
          </a:xfrm>
          <a:prstGeom prst="rect">
            <a:avLst/>
          </a:prstGeom>
        </p:spPr>
        <p:txBody>
          <a:bodyPr/>
          <a:lstStyle/>
          <a:p>
            <a:endParaRPr lang="zh-CN" altLang="en-US"/>
          </a:p>
        </p:txBody>
      </p:sp>
    </p:spTree>
    <p:extLst>
      <p:ext uri="{BB962C8B-B14F-4D97-AF65-F5344CB8AC3E}">
        <p14:creationId xmlns:p14="http://schemas.microsoft.com/office/powerpoint/2010/main" val="1056957791"/>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extLst>
      <p:ext uri="{BB962C8B-B14F-4D97-AF65-F5344CB8AC3E}">
        <p14:creationId xmlns:p14="http://schemas.microsoft.com/office/powerpoint/2010/main" val="2896438906"/>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1030030053"/>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3925915339"/>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userDrawn="1"/>
        </p:nvSpPr>
        <p:spPr>
          <a:xfrm>
            <a:off x="-1" y="0"/>
            <a:ext cx="6096001" cy="685800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1832" y="3365787"/>
            <a:ext cx="6665290"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userDrawn="1"/>
        </p:nvSpPr>
        <p:spPr>
          <a:xfrm>
            <a:off x="589281" y="476251"/>
            <a:ext cx="1101344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2296213" y="1033221"/>
            <a:ext cx="2354895" cy="1876405"/>
            <a:chOff x="2202591" y="1033221"/>
            <a:chExt cx="2354895" cy="1876405"/>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zh-CN" altLang="en-US" sz="5400" b="1" i="0" u="none" strike="noStrike" kern="2200" cap="none" spc="0" normalizeH="0" baseline="0" noProof="0" dirty="0">
                  <a:ln>
                    <a:noFill/>
                  </a:ln>
                  <a:solidFill>
                    <a:srgbClr val="002060"/>
                  </a:solidFill>
                  <a:effectLst/>
                  <a:uLnTx/>
                  <a:uFillTx/>
                  <a:latin typeface="Arial" panose="020F0502020204030204"/>
                  <a:ea typeface="Microsoft YaHei"/>
                  <a:cs typeface="+mn-ea"/>
                  <a:sym typeface="+mn-lt"/>
                </a:rPr>
                <a:t>目  录</a:t>
              </a:r>
              <a:endParaRPr kumimoji="0" lang="en-US" altLang="zh-CN" sz="5400" b="1" i="0" u="none" strike="noStrike" kern="2200" cap="none" spc="0" normalizeH="0" baseline="0" noProof="0" dirty="0">
                <a:ln>
                  <a:noFill/>
                </a:ln>
                <a:solidFill>
                  <a:srgbClr val="002060"/>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2200" cap="none" spc="-20" normalizeH="0" baseline="0" noProof="0" dirty="0">
                  <a:ln>
                    <a:noFill/>
                  </a:ln>
                  <a:solidFill>
                    <a:srgbClr val="002060"/>
                  </a:solidFill>
                  <a:effectLst/>
                  <a:uLnTx/>
                  <a:uFillTx/>
                  <a:latin typeface="Arial" panose="020F0502020204030204"/>
                  <a:ea typeface="Microsoft YaHei"/>
                  <a:cs typeface="+mn-ea"/>
                  <a:sym typeface="+mn-lt"/>
                </a:rPr>
                <a:t>CONTENTS</a:t>
              </a:r>
              <a:endParaRPr kumimoji="0" lang="zh-CN" altLang="en-US" sz="2400" b="0" i="0" u="none" strike="noStrike" kern="2200" cap="none" spc="-20" normalizeH="0" baseline="0" noProof="0" dirty="0">
                <a:ln>
                  <a:noFill/>
                </a:ln>
                <a:solidFill>
                  <a:srgbClr val="002060"/>
                </a:solidFill>
                <a:effectLst/>
                <a:uLnTx/>
                <a:uFillTx/>
                <a:latin typeface="Arial" panose="020F0502020204030204"/>
                <a:ea typeface="Microsoft YaHei"/>
                <a:cs typeface="+mn-ea"/>
                <a:sym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20" normalizeH="0" baseline="0" noProof="0" dirty="0">
                <a:ln>
                  <a:noFill/>
                </a:ln>
                <a:solidFill>
                  <a:srgbClr val="002060"/>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7825514" y="1561152"/>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7825514" y="2650906"/>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7825514" y="3740660"/>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7825514" y="4830414"/>
            <a:ext cx="3055845" cy="487680"/>
          </a:xfrm>
        </p:spPr>
        <p:txBody>
          <a:bodyPr>
            <a:normAutofit/>
          </a:bodyPr>
          <a:lstStyle>
            <a:lvl1pPr marL="0" indent="0" algn="l" defTabSz="914400" rtl="0" eaLnBrk="1" latinLnBrk="0" hangingPunct="1">
              <a:buNone/>
              <a:defRPr lang="zh-CN" altLang="en-US" sz="2800" kern="1200" dirty="0" smtClean="0">
                <a:solidFill>
                  <a:srgbClr val="000000">
                    <a:lumMod val="85000"/>
                    <a:lumOff val="15000"/>
                  </a:srgbClr>
                </a:solidFill>
                <a:latin typeface="微软雅黑"/>
                <a:ea typeface="+mn-ea"/>
                <a:cs typeface="+mn-cs"/>
              </a:defRPr>
            </a:lvl1pPr>
            <a:lvl2pPr marL="457200"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userDrawn="1"/>
        </p:nvSpPr>
        <p:spPr>
          <a:xfrm>
            <a:off x="6814866" y="1512604"/>
            <a:ext cx="675822" cy="523220"/>
          </a:xfrm>
          <a:prstGeom prst="rect">
            <a:avLst/>
          </a:prstGeom>
          <a:noFill/>
        </p:spPr>
        <p:txBody>
          <a:bodyPr wrap="square" rtlCol="0">
            <a:spAutoFit/>
          </a:bodyPr>
          <a:lstStyle/>
          <a:p>
            <a:r>
              <a:rPr lang="en-US" altLang="zh-CN" sz="2800" b="1" dirty="0">
                <a:solidFill>
                  <a:srgbClr val="002060"/>
                </a:solidFill>
              </a:rPr>
              <a:t>01.</a:t>
            </a:r>
            <a:endParaRPr lang="zh-CN" altLang="en-US" sz="2800" b="1" dirty="0">
              <a:solidFill>
                <a:srgbClr val="002060"/>
              </a:solidFill>
            </a:endParaRPr>
          </a:p>
        </p:txBody>
      </p:sp>
      <p:sp>
        <p:nvSpPr>
          <p:cNvPr id="51" name="文本框 50">
            <a:extLst>
              <a:ext uri="{FF2B5EF4-FFF2-40B4-BE49-F238E27FC236}">
                <a16:creationId xmlns:a16="http://schemas.microsoft.com/office/drawing/2014/main" id="{CDED66E5-4D15-407E-B9E9-A0489B585942}"/>
              </a:ext>
            </a:extLst>
          </p:cNvPr>
          <p:cNvSpPr txBox="1"/>
          <p:nvPr userDrawn="1"/>
        </p:nvSpPr>
        <p:spPr>
          <a:xfrm>
            <a:off x="6814866" y="2596050"/>
            <a:ext cx="675822" cy="523220"/>
          </a:xfrm>
          <a:prstGeom prst="rect">
            <a:avLst/>
          </a:prstGeom>
          <a:noFill/>
        </p:spPr>
        <p:txBody>
          <a:bodyPr wrap="square" rtlCol="0">
            <a:spAutoFit/>
          </a:bodyPr>
          <a:lstStyle/>
          <a:p>
            <a:r>
              <a:rPr lang="en-US" altLang="zh-CN" sz="2800" b="1" dirty="0">
                <a:solidFill>
                  <a:srgbClr val="002060"/>
                </a:solidFill>
              </a:rPr>
              <a:t>02.</a:t>
            </a:r>
            <a:endParaRPr lang="zh-CN" altLang="en-US" sz="2800" b="1" dirty="0">
              <a:solidFill>
                <a:srgbClr val="002060"/>
              </a:solidFill>
            </a:endParaRPr>
          </a:p>
        </p:txBody>
      </p:sp>
      <p:sp>
        <p:nvSpPr>
          <p:cNvPr id="52" name="文本框 51">
            <a:extLst>
              <a:ext uri="{FF2B5EF4-FFF2-40B4-BE49-F238E27FC236}">
                <a16:creationId xmlns:a16="http://schemas.microsoft.com/office/drawing/2014/main" id="{507C5DA2-D768-4F0B-A91A-C33F1FD9102B}"/>
              </a:ext>
            </a:extLst>
          </p:cNvPr>
          <p:cNvSpPr txBox="1"/>
          <p:nvPr userDrawn="1"/>
        </p:nvSpPr>
        <p:spPr>
          <a:xfrm>
            <a:off x="6814866" y="3679496"/>
            <a:ext cx="675822" cy="523220"/>
          </a:xfrm>
          <a:prstGeom prst="rect">
            <a:avLst/>
          </a:prstGeom>
          <a:noFill/>
        </p:spPr>
        <p:txBody>
          <a:bodyPr wrap="square" rtlCol="0">
            <a:spAutoFit/>
          </a:bodyPr>
          <a:lstStyle/>
          <a:p>
            <a:r>
              <a:rPr lang="en-US" altLang="zh-CN" sz="2800" b="1" dirty="0">
                <a:solidFill>
                  <a:srgbClr val="002060"/>
                </a:solidFill>
              </a:rPr>
              <a:t>03.</a:t>
            </a:r>
            <a:endParaRPr lang="zh-CN" altLang="en-US" sz="2800" b="1" dirty="0">
              <a:solidFill>
                <a:srgbClr val="002060"/>
              </a:solidFill>
            </a:endParaRPr>
          </a:p>
        </p:txBody>
      </p:sp>
      <p:sp>
        <p:nvSpPr>
          <p:cNvPr id="53" name="文本框 52">
            <a:extLst>
              <a:ext uri="{FF2B5EF4-FFF2-40B4-BE49-F238E27FC236}">
                <a16:creationId xmlns:a16="http://schemas.microsoft.com/office/drawing/2014/main" id="{A511A62B-B193-4739-A793-D7002B471A43}"/>
              </a:ext>
            </a:extLst>
          </p:cNvPr>
          <p:cNvSpPr txBox="1"/>
          <p:nvPr userDrawn="1"/>
        </p:nvSpPr>
        <p:spPr>
          <a:xfrm>
            <a:off x="6814866" y="4762941"/>
            <a:ext cx="675822" cy="523220"/>
          </a:xfrm>
          <a:prstGeom prst="rect">
            <a:avLst/>
          </a:prstGeom>
          <a:noFill/>
        </p:spPr>
        <p:txBody>
          <a:bodyPr wrap="square" rtlCol="0">
            <a:spAutoFit/>
          </a:bodyPr>
          <a:lstStyle/>
          <a:p>
            <a:r>
              <a:rPr lang="en-US" altLang="zh-CN" sz="2800" b="1" dirty="0">
                <a:solidFill>
                  <a:srgbClr val="002060"/>
                </a:solidFill>
              </a:rPr>
              <a:t>04.</a:t>
            </a:r>
            <a:endParaRPr lang="zh-CN" altLang="en-US" sz="2800" b="1" dirty="0">
              <a:solidFill>
                <a:srgbClr val="002060"/>
              </a:solidFill>
            </a:endParaRPr>
          </a:p>
        </p:txBody>
      </p:sp>
      <p:pic>
        <p:nvPicPr>
          <p:cNvPr id="40" name="Picture 39" descr="Logo&#10;&#10;Description automatically generated">
            <a:extLst>
              <a:ext uri="{FF2B5EF4-FFF2-40B4-BE49-F238E27FC236}">
                <a16:creationId xmlns:a16="http://schemas.microsoft.com/office/drawing/2014/main" id="{8CD3EA3C-6742-5441-AA85-8B287CCEC81C}"/>
              </a:ext>
            </a:extLst>
          </p:cNvPr>
          <p:cNvPicPr>
            <a:picLocks noChangeAspect="1"/>
          </p:cNvPicPr>
          <p:nvPr userDrawn="1"/>
        </p:nvPicPr>
        <p:blipFill>
          <a:blip r:embed="rId4"/>
          <a:stretch>
            <a:fillRect/>
          </a:stretch>
        </p:blipFill>
        <p:spPr>
          <a:xfrm>
            <a:off x="1966383" y="2833342"/>
            <a:ext cx="2824937" cy="2583747"/>
          </a:xfrm>
          <a:prstGeom prst="rect">
            <a:avLst/>
          </a:prstGeom>
        </p:spPr>
      </p:pic>
    </p:spTree>
    <p:extLst>
      <p:ext uri="{BB962C8B-B14F-4D97-AF65-F5344CB8AC3E}">
        <p14:creationId xmlns:p14="http://schemas.microsoft.com/office/powerpoint/2010/main" val="5655307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a:extLst>
              <a:ext uri="{FF2B5EF4-FFF2-40B4-BE49-F238E27FC236}">
                <a16:creationId xmlns:a16="http://schemas.microsoft.com/office/drawing/2014/main" id="{6D968944-E188-47DB-80CF-1FD6A7CF4922}"/>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1421409504"/>
      </p:ext>
    </p:extLst>
  </p:cSld>
  <p:clrMapOvr>
    <a:masterClrMapping/>
  </p:clrMapOvr>
  <p:extLst>
    <p:ext uri="{DCECCB84-F9BA-43D5-87BE-67443E8EF086}">
      <p15:sldGuideLst xmlns:p15="http://schemas.microsoft.com/office/powerpoint/2012/main">
        <p15:guide id="4"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userDrawn="1"/>
        </p:nvGrpSpPr>
        <p:grpSpPr>
          <a:xfrm>
            <a:off x="528706" y="867990"/>
            <a:ext cx="2433027"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a:extLst>
              <a:ext uri="{FF2B5EF4-FFF2-40B4-BE49-F238E27FC236}">
                <a16:creationId xmlns:a16="http://schemas.microsoft.com/office/drawing/2014/main" id="{A21D5F5E-4FB0-402A-AEA9-76C1EEB139D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530403812"/>
      </p:ext>
    </p:extLst>
  </p:cSld>
  <p:clrMapOvr>
    <a:masterClrMapping/>
  </p:clrMapOvr>
  <p:extLst>
    <p:ext uri="{DCECCB84-F9BA-43D5-87BE-67443E8EF086}">
      <p15:sldGuideLst xmlns:p15="http://schemas.microsoft.com/office/powerpoint/2012/main">
        <p15:guide id="2" orient="horz">
          <p15:clr>
            <a:srgbClr val="FBAE40"/>
          </p15:clr>
        </p15:guide>
        <p15:guide id="4"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1131119114"/>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3801072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12192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256674624"/>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12192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4267871380"/>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4452445" y="1999139"/>
            <a:ext cx="3287111"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4061629306"/>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1054101" y="1916642"/>
            <a:ext cx="4542217" cy="3568065"/>
          </a:xfrm>
          <a:ln>
            <a:noFill/>
          </a:ln>
          <a:effectLst>
            <a:outerShdw blurRad="190500" algn="tl" rotWithShape="0">
              <a:srgbClr val="000000">
                <a:alpha val="70000"/>
              </a:srgbClr>
            </a:outerShdw>
          </a:effectLst>
        </p:spPr>
        <p:txBody>
          <a:bodyPr anchor="ctr">
            <a:normAutofit/>
          </a:bodyPr>
          <a:lstStyle>
            <a:lvl1pPr marL="228600" indent="-228600" algn="ctr" defTabSz="914400" rtl="0" eaLnBrk="1" latinLnBrk="0" hangingPunct="1">
              <a:lnSpc>
                <a:spcPct val="90000"/>
              </a:lnSpc>
              <a:spcBef>
                <a:spcPts val="1000"/>
              </a:spcBef>
              <a:buFont typeface="Arial" panose="020B0604020202020204" pitchFamily="34" charset="0"/>
              <a:buChar char="•"/>
              <a:defRPr lang="zh-CN" altLang="en-US" sz="28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1160747885"/>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977935" y="1396022"/>
            <a:ext cx="1960330" cy="1957820"/>
          </a:xfr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3741006" y="1396022"/>
            <a:ext cx="1951941"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6495686" y="1396022"/>
            <a:ext cx="1957818" cy="1957818"/>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9256243" y="1396022"/>
            <a:ext cx="1957820" cy="1957820"/>
          </a:xfrm>
          <a:prstGeom prst="rect">
            <a:avLst/>
          </a:prstGeom>
        </p:spPr>
        <p:txBody>
          <a:bodyPr vert="horz" lIns="91440" tIns="45720" rIns="91440" bIns="45720" rtlCol="0" anchor="ctr">
            <a:normAutofit/>
          </a:bodyPr>
          <a:lstStyle>
            <a:lvl1pPr>
              <a:defRPr lang="zh-CN" altLang="en-US" sz="2000"/>
            </a:lvl1pPr>
          </a:lstStyle>
          <a:p>
            <a:pPr lvl="0" algn="ctr"/>
            <a:r>
              <a:rPr lang="zh-CN" altLang="en-US" dirty="0"/>
              <a:t>单击修改图片</a:t>
            </a:r>
          </a:p>
        </p:txBody>
      </p:sp>
    </p:spTree>
    <p:extLst>
      <p:ext uri="{BB962C8B-B14F-4D97-AF65-F5344CB8AC3E}">
        <p14:creationId xmlns:p14="http://schemas.microsoft.com/office/powerpoint/2010/main" val="310454351"/>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6291124" y="1821181"/>
            <a:ext cx="3733535"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4212954581"/>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2"/>
            <a:ext cx="12192000" cy="3328257"/>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5040719" y="582892"/>
            <a:ext cx="1826782"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147" name="标题 1">
            <a:extLst>
              <a:ext uri="{FF2B5EF4-FFF2-40B4-BE49-F238E27FC236}">
                <a16:creationId xmlns:a16="http://schemas.microsoft.com/office/drawing/2014/main" id="{BD9599D0-9EF4-485D-9BF2-FE64B75665AD}"/>
              </a:ext>
            </a:extLst>
          </p:cNvPr>
          <p:cNvSpPr>
            <a:spLocks noGrp="1"/>
          </p:cNvSpPr>
          <p:nvPr userDrawn="1">
            <p:ph type="ctrTitle" hasCustomPrompt="1"/>
          </p:nvPr>
        </p:nvSpPr>
        <p:spPr>
          <a:xfrm>
            <a:off x="1615440" y="2929530"/>
            <a:ext cx="8961120" cy="1213643"/>
          </a:xfrm>
        </p:spPr>
        <p:txBody>
          <a:bodyPr anchor="ctr">
            <a:noAutofit/>
          </a:bodyPr>
          <a:lstStyle>
            <a:lvl1pPr algn="ctr">
              <a:defRPr kumimoji="0" lang="zh-CN" altLang="en-US" sz="6000" b="1" i="0" u="none" strike="noStrike" kern="1200" cap="none" spc="4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914400"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userDrawn="1">
            <p:ph type="subTitle" idx="1" hasCustomPrompt="1"/>
          </p:nvPr>
        </p:nvSpPr>
        <p:spPr>
          <a:xfrm>
            <a:off x="3105150" y="5630308"/>
            <a:ext cx="5981700" cy="360071"/>
          </a:xfrm>
        </p:spPr>
        <p:txBody>
          <a:bodyPr>
            <a:normAutofit/>
          </a:bodyPr>
          <a:lstStyle>
            <a:lvl1pPr marL="0" indent="0" algn="ctr">
              <a:buNone/>
              <a:defRPr lang="zh-CN" altLang="en-US" sz="1800" kern="1200" dirty="0">
                <a:solidFill>
                  <a:prstClr val="black">
                    <a:lumMod val="75000"/>
                    <a:lumOff val="25000"/>
                  </a:prstClr>
                </a:solidFill>
                <a:latin typeface="Arial" panose="020F0502020204030204"/>
                <a:ea typeface="Microsoft YaHei"/>
                <a:cs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单击此处编辑作者信息</a:t>
            </a:r>
          </a:p>
        </p:txBody>
      </p:sp>
      <p:pic>
        <p:nvPicPr>
          <p:cNvPr id="30" name="Picture 29" descr="Logo&#10;&#10;Description automatically generated">
            <a:extLst>
              <a:ext uri="{FF2B5EF4-FFF2-40B4-BE49-F238E27FC236}">
                <a16:creationId xmlns:a16="http://schemas.microsoft.com/office/drawing/2014/main" id="{29499D05-4685-E94F-A6AA-68D9B5C2B9A8}"/>
              </a:ext>
            </a:extLst>
          </p:cNvPr>
          <p:cNvPicPr>
            <a:picLocks noChangeAspect="1"/>
          </p:cNvPicPr>
          <p:nvPr userDrawn="1"/>
        </p:nvPicPr>
        <p:blipFill>
          <a:blip r:embed="rId2"/>
          <a:stretch>
            <a:fillRect/>
          </a:stretch>
        </p:blipFill>
        <p:spPr>
          <a:xfrm>
            <a:off x="4880644" y="384693"/>
            <a:ext cx="2430712" cy="2223180"/>
          </a:xfrm>
          <a:prstGeom prst="ellipse">
            <a:avLst/>
          </a:prstGeom>
          <a:ln>
            <a:noFill/>
          </a:ln>
          <a:effectLst>
            <a:softEdge rad="112500"/>
          </a:effectLst>
        </p:spPr>
      </p:pic>
    </p:spTree>
    <p:extLst>
      <p:ext uri="{BB962C8B-B14F-4D97-AF65-F5344CB8AC3E}">
        <p14:creationId xmlns:p14="http://schemas.microsoft.com/office/powerpoint/2010/main" val="126754081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2546350" y="1186670"/>
            <a:ext cx="6170930" cy="2242330"/>
          </a:xfrm>
        </p:spPr>
        <p:txBody>
          <a:bodyPr/>
          <a:lstStyle/>
          <a:p>
            <a:endParaRPr lang="zh-CN" altLang="en-US"/>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2546350" y="3551651"/>
            <a:ext cx="3022600" cy="2401016"/>
          </a:xfrm>
          <a:prstGeom prst="rect">
            <a:avLst/>
          </a:prstGeom>
        </p:spPr>
        <p:txBody>
          <a:bodyPr/>
          <a:lstStyle/>
          <a:p>
            <a:endParaRPr lang="zh-CN" altLang="en-US"/>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5693412" y="3550560"/>
            <a:ext cx="3023869" cy="2403201"/>
          </a:xfrm>
          <a:prstGeom prst="rect">
            <a:avLst/>
          </a:prstGeom>
        </p:spPr>
        <p:txBody>
          <a:bodyPr/>
          <a:lstStyle/>
          <a:p>
            <a:endParaRPr lang="zh-CN" altLang="en-US"/>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8839200" y="1186670"/>
            <a:ext cx="2499360" cy="4767090"/>
          </a:xfrm>
          <a:prstGeom prst="rect">
            <a:avLst/>
          </a:prstGeom>
        </p:spPr>
        <p:txBody>
          <a:bodyPr/>
          <a:lstStyle/>
          <a:p>
            <a:endParaRPr lang="zh-CN" altLang="en-US"/>
          </a:p>
        </p:txBody>
      </p:sp>
    </p:spTree>
    <p:extLst>
      <p:ext uri="{BB962C8B-B14F-4D97-AF65-F5344CB8AC3E}">
        <p14:creationId xmlns:p14="http://schemas.microsoft.com/office/powerpoint/2010/main" val="3757660173"/>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文本框 62">
            <a:extLst>
              <a:ext uri="{FF2B5EF4-FFF2-40B4-BE49-F238E27FC236}">
                <a16:creationId xmlns:a16="http://schemas.microsoft.com/office/drawing/2014/main" id="{E1F02CE6-DCDF-458C-8C9E-36CAA35D4B77}"/>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5627650" y="1131849"/>
            <a:ext cx="2386361" cy="5157440"/>
          </a:xfrm>
          <a:prstGeom prst="roundRect">
            <a:avLst>
              <a:gd name="adj" fmla="val 10149"/>
            </a:avLst>
          </a:prstGeom>
        </p:spPr>
        <p:txBody>
          <a:bodyPr anchor="ctr"/>
          <a:lstStyle/>
          <a:p>
            <a:endParaRPr lang="zh-CN" altLang="en-US"/>
          </a:p>
        </p:txBody>
      </p:sp>
    </p:spTree>
    <p:extLst>
      <p:ext uri="{BB962C8B-B14F-4D97-AF65-F5344CB8AC3E}">
        <p14:creationId xmlns:p14="http://schemas.microsoft.com/office/powerpoint/2010/main" val="2144750920"/>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3200" b="1" kern="1200" baseline="0" dirty="0">
                <a:solidFill>
                  <a:srgbClr val="002060"/>
                </a:solidFill>
                <a:latin typeface="+mn-ea"/>
                <a:ea typeface="+mn-ea"/>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p:spPr>
          <p:style>
            <a:lnRef idx="1">
              <a:schemeClr val="accent3"/>
            </a:lnRef>
            <a:fillRef idx="0">
              <a:schemeClr val="accent3"/>
            </a:fillRef>
            <a:effectRef idx="0">
              <a:schemeClr val="accent3"/>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p:spPr>
          <p:style>
            <a:lnRef idx="1">
              <a:schemeClr val="accent3"/>
            </a:lnRef>
            <a:fillRef idx="0">
              <a:schemeClr val="accent3"/>
            </a:fillRef>
            <a:effectRef idx="0">
              <a:schemeClr val="accent3"/>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6" name="文本占位符 2">
            <a:extLst>
              <a:ext uri="{FF2B5EF4-FFF2-40B4-BE49-F238E27FC236}">
                <a16:creationId xmlns:a16="http://schemas.microsoft.com/office/drawing/2014/main" id="{21A388AA-7F06-5C43-99F1-18FD8F6842A7}"/>
              </a:ext>
            </a:extLst>
          </p:cNvPr>
          <p:cNvSpPr>
            <a:spLocks noGrp="1"/>
          </p:cNvSpPr>
          <p:nvPr>
            <p:ph idx="1" hasCustomPrompt="1"/>
          </p:nvPr>
        </p:nvSpPr>
        <p:spPr>
          <a:xfrm>
            <a:off x="442913" y="1300167"/>
            <a:ext cx="10910887" cy="4876796"/>
          </a:xfrm>
          <a:prstGeom prst="rect">
            <a:avLst/>
          </a:prstGeom>
        </p:spPr>
        <p:txBody>
          <a:bodyPr vert="horz" lIns="91440" tIns="45720" rIns="91440" bIns="45720" rtlCol="0">
            <a:normAutofit/>
          </a:bodyPr>
          <a:lstStyle>
            <a:lvl1pPr marL="228600" indent="-228600">
              <a:lnSpc>
                <a:spcPct val="150000"/>
              </a:lnSpc>
              <a:buFont typeface="Arial" panose="020B0604020202020204" pitchFamily="34" charset="0"/>
              <a:buChar char="•"/>
              <a:defRPr>
                <a:latin typeface="+mn-ea"/>
                <a:ea typeface="+mn-ea"/>
              </a:defRPr>
            </a:lvl1pPr>
            <a:lvl2pPr marL="685800" indent="-228600">
              <a:lnSpc>
                <a:spcPct val="150000"/>
              </a:lnSpc>
              <a:buFont typeface="Arial" panose="020B0604020202020204" pitchFamily="34" charset="0"/>
              <a:buChar char="•"/>
              <a:defRPr>
                <a:latin typeface="+mn-ea"/>
                <a:ea typeface="+mn-ea"/>
              </a:defRPr>
            </a:lvl2pPr>
            <a:lvl3pPr marL="1143000" indent="-228600">
              <a:lnSpc>
                <a:spcPct val="150000"/>
              </a:lnSpc>
              <a:buFont typeface="Arial" panose="020B0604020202020204" pitchFamily="34" charset="0"/>
              <a:buChar char="•"/>
              <a:defRPr>
                <a:latin typeface="+mn-ea"/>
                <a:ea typeface="+mn-ea"/>
              </a:defRPr>
            </a:lvl3pPr>
            <a:lvl4pPr marL="1600200" indent="-228600">
              <a:lnSpc>
                <a:spcPct val="150000"/>
              </a:lnSpc>
              <a:buFont typeface="Arial" panose="020B0604020202020204" pitchFamily="34" charset="0"/>
              <a:buChar char="•"/>
              <a:defRPr>
                <a:latin typeface="+mn-ea"/>
                <a:ea typeface="+mn-ea"/>
              </a:defRPr>
            </a:lvl4pPr>
            <a:lvl5pPr marL="2057400" indent="-228600">
              <a:lnSpc>
                <a:spcPct val="150000"/>
              </a:lnSpc>
              <a:buFont typeface="Arial" panose="020B0604020202020204" pitchFamily="34" charset="0"/>
              <a:buChar char="•"/>
              <a:defRPr>
                <a:latin typeface="+mn-ea"/>
                <a:ea typeface="+mn-ea"/>
              </a:defRPr>
            </a:lvl5pPr>
          </a:lstStyle>
          <a:p>
            <a:pPr lvl="0"/>
            <a:r>
              <a:rPr lang="zh-CN" altLang="en-US" dirty="0"/>
              <a:t>  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3805475184"/>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528706" y="867990"/>
            <a:ext cx="2433027"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442913" y="944610"/>
            <a:ext cx="9056687" cy="381629"/>
          </a:xfrm>
        </p:spPr>
        <p:txBody>
          <a:bodyPr vert="horz" lIns="91440" tIns="45720" rIns="91440" bIns="45720" rtlCol="0" anchor="ctr">
            <a:normAutofit/>
          </a:bodyPr>
          <a:lstStyle>
            <a:lvl1pPr>
              <a:defRPr lang="zh-CN" altLang="en-US" sz="2000" b="1" dirty="0" smtClean="0">
                <a:solidFill>
                  <a:schemeClr val="tx1">
                    <a:lumMod val="75000"/>
                    <a:lumOff val="25000"/>
                  </a:schemeClr>
                </a:solidFill>
                <a:cs typeface="+mn-ea"/>
              </a:defRPr>
            </a:lvl1pPr>
          </a:lstStyle>
          <a:p>
            <a:pPr marL="342900" marR="0" lvl="0" indent="-342900"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4" name="文本框 63">
            <a:extLst>
              <a:ext uri="{FF2B5EF4-FFF2-40B4-BE49-F238E27FC236}">
                <a16:creationId xmlns:a16="http://schemas.microsoft.com/office/drawing/2014/main" id="{5714EDAB-B933-4491-9DBA-4C7C4FD8E93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764787002"/>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userDrawn="1"/>
        </p:nvCxnSpPr>
        <p:spPr>
          <a:xfrm>
            <a:off x="745067" y="868363"/>
            <a:ext cx="1100878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528706" y="867990"/>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63" name="文本框 62">
            <a:extLst>
              <a:ext uri="{FF2B5EF4-FFF2-40B4-BE49-F238E27FC236}">
                <a16:creationId xmlns:a16="http://schemas.microsoft.com/office/drawing/2014/main" id="{6D968944-E188-47DB-80CF-1FD6A7CF4922}"/>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1250273013"/>
      </p:ext>
    </p:extLst>
  </p:cSld>
  <p:clrMapOvr>
    <a:masterClrMapping/>
  </p:clrMapOvr>
  <p:extLst>
    <p:ext uri="{DCECCB84-F9BA-43D5-87BE-67443E8EF086}">
      <p15:sldGuideLst xmlns:p15="http://schemas.microsoft.com/office/powerpoint/2012/main">
        <p15:guide id="4"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userDrawn="1"/>
        </p:nvGrpSpPr>
        <p:grpSpPr>
          <a:xfrm>
            <a:off x="528706" y="867990"/>
            <a:ext cx="2433027"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userDrawn="1"/>
        </p:nvGrpSpPr>
        <p:grpSpPr>
          <a:xfrm>
            <a:off x="10177780" y="329882"/>
            <a:ext cx="1512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438150" y="6381750"/>
            <a:ext cx="113157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442913" y="243569"/>
            <a:ext cx="9056851" cy="617518"/>
          </a:xfrm>
        </p:spPr>
        <p:txBody>
          <a:bodyPr>
            <a:normAutofit/>
          </a:bodyPr>
          <a:lstStyle>
            <a:lvl1pPr algn="l" defTabSz="914400" rtl="0" eaLnBrk="1" latinLnBrk="0" hangingPunct="1">
              <a:lnSpc>
                <a:spcPct val="90000"/>
              </a:lnSpc>
              <a:spcBef>
                <a:spcPct val="0"/>
              </a:spcBef>
              <a:buNone/>
              <a:defRPr lang="zh-CN" altLang="en-US" sz="24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71" name="文本框 70">
            <a:extLst>
              <a:ext uri="{FF2B5EF4-FFF2-40B4-BE49-F238E27FC236}">
                <a16:creationId xmlns:a16="http://schemas.microsoft.com/office/drawing/2014/main" id="{A21D5F5E-4FB0-402A-AEA9-76C1EEB139D9}"/>
              </a:ext>
            </a:extLst>
          </p:cNvPr>
          <p:cNvSpPr txBox="1"/>
          <p:nvPr userDrawn="1"/>
        </p:nvSpPr>
        <p:spPr>
          <a:xfrm>
            <a:off x="442913" y="6394353"/>
            <a:ext cx="1545907" cy="276999"/>
          </a:xfrm>
          <a:prstGeom prst="rect">
            <a:avLst/>
          </a:prstGeom>
          <a:noFill/>
        </p:spPr>
        <p:txBody>
          <a:bodyPr wrap="square" rtlCol="0">
            <a:spAutoFit/>
          </a:bodyPr>
          <a:lstStyle/>
          <a:p>
            <a:r>
              <a:rPr lang="zh-CN" altLang="en-US" sz="1200" dirty="0">
                <a:solidFill>
                  <a:schemeClr val="tx1">
                    <a:lumMod val="50000"/>
                    <a:lumOff val="50000"/>
                  </a:schemeClr>
                </a:solidFill>
                <a:cs typeface="+mn-ea"/>
                <a:sym typeface="+mn-lt"/>
              </a:rPr>
              <a:t>思想自由 兼容并包</a:t>
            </a:r>
          </a:p>
        </p:txBody>
      </p:sp>
    </p:spTree>
    <p:extLst>
      <p:ext uri="{BB962C8B-B14F-4D97-AF65-F5344CB8AC3E}">
        <p14:creationId xmlns:p14="http://schemas.microsoft.com/office/powerpoint/2010/main" val="3343342305"/>
      </p:ext>
    </p:extLst>
  </p:cSld>
  <p:clrMapOvr>
    <a:masterClrMapping/>
  </p:clrMapOvr>
  <p:extLst>
    <p:ext uri="{DCECCB84-F9BA-43D5-87BE-67443E8EF086}">
      <p15:sldGuideLst xmlns:p15="http://schemas.microsoft.com/office/powerpoint/2012/main">
        <p15:guide id="2" orient="horz" userDrawn="1">
          <p15:clr>
            <a:srgbClr val="FBAE40"/>
          </p15:clr>
        </p15:guide>
        <p15:guide id="4"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10177780" y="329882"/>
            <a:ext cx="1512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9005791" y="6394353"/>
            <a:ext cx="2743200" cy="292196"/>
          </a:xfrm>
          <a:prstGeom prst="rect">
            <a:avLst/>
          </a:prstGeom>
        </p:spPr>
        <p:txBody>
          <a:bodyPr vert="horz" lIns="91440" tIns="45720" rIns="91440" bIns="45720" rtlCol="0" anchor="ctr"/>
          <a:lstStyle>
            <a:lvl1pPr algn="r">
              <a:defRPr sz="12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65695044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77003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theme" Target="../theme/theme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318152792"/>
      </p:ext>
    </p:extLst>
  </p:cSld>
  <p:clrMap bg1="lt1" tx1="dk1" bg2="lt2" tx2="dk2" accent1="accent1" accent2="accent2" accent3="accent3" accent4="accent4" accent5="accent5" accent6="accent6" hlink="hlink" folHlink="folHlink"/>
  <p:sldLayoutIdLst>
    <p:sldLayoutId id="2147483680" r:id="rId1"/>
    <p:sldLayoutId id="2147483684" r:id="rId2"/>
    <p:sldLayoutId id="2147483741" r:id="rId3"/>
    <p:sldLayoutId id="2147483691" r:id="rId4"/>
    <p:sldLayoutId id="2147483689" r:id="rId5"/>
    <p:sldLayoutId id="2147483688" r:id="rId6"/>
    <p:sldLayoutId id="2147483657" r:id="rId7"/>
    <p:sldLayoutId id="2147483690" r:id="rId8"/>
    <p:sldLayoutId id="2147483692" r:id="rId9"/>
    <p:sldLayoutId id="2147483704" r:id="rId10"/>
    <p:sldLayoutId id="2147483695" r:id="rId11"/>
    <p:sldLayoutId id="2147483700" r:id="rId12"/>
    <p:sldLayoutId id="2147483701" r:id="rId13"/>
    <p:sldLayoutId id="2147483703" r:id="rId14"/>
    <p:sldLayoutId id="2147483702" r:id="rId15"/>
    <p:sldLayoutId id="2147483705" r:id="rId16"/>
    <p:sldLayoutId id="2147483706" r:id="rId17"/>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83485235"/>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 id="2147483727" r:id="rId14"/>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n-ea"/>
          <a:ea typeface="+mn-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ea"/>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ea"/>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ea"/>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ea"/>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占位符 12">
            <a:extLst>
              <a:ext uri="{FF2B5EF4-FFF2-40B4-BE49-F238E27FC236}">
                <a16:creationId xmlns:a16="http://schemas.microsoft.com/office/drawing/2014/main" id="{DE2CD948-CF29-443D-9B3B-FA40C00FEB61}"/>
              </a:ext>
            </a:extLst>
          </p:cNvPr>
          <p:cNvSpPr>
            <a:spLocks noGrp="1"/>
          </p:cNvSpPr>
          <p:nvPr>
            <p:ph type="body" sz="quarter" idx="10"/>
          </p:nvPr>
        </p:nvSpPr>
        <p:spPr>
          <a:xfrm>
            <a:off x="345990" y="2661918"/>
            <a:ext cx="9255210" cy="1477596"/>
          </a:xfrm>
        </p:spPr>
        <p:txBody>
          <a:bodyPr/>
          <a:lstStyle/>
          <a:p>
            <a:r>
              <a:rPr lang="en-US" altLang="zh-CN" sz="2800" b="1" kern="100" dirty="0">
                <a:effectLst/>
                <a:latin typeface="Times New Roman" panose="02020603050405020304" pitchFamily="18" charset="0"/>
                <a:ea typeface="DengXian" panose="02010600030101010101" pitchFamily="2" charset="-122"/>
              </a:rPr>
              <a:t>Discrimination of auditory hallucination in schizophrenia based on the brain networks</a:t>
            </a:r>
            <a:r>
              <a:rPr lang="zh-CN" altLang="en-US" sz="2800" b="1" kern="100" dirty="0">
                <a:latin typeface="Times New Roman" panose="02020603050405020304" pitchFamily="18" charset="0"/>
                <a:ea typeface="DengXian" panose="02010600030101010101" pitchFamily="2" charset="-122"/>
              </a:rPr>
              <a:t>：</a:t>
            </a:r>
            <a:r>
              <a:rPr lang="en-US" altLang="zh-CN" sz="2800" b="1" kern="100" dirty="0">
                <a:latin typeface="Times New Roman" panose="02020603050405020304" pitchFamily="18" charset="0"/>
                <a:ea typeface="DengXian" panose="02010600030101010101" pitchFamily="2" charset="-122"/>
              </a:rPr>
              <a:t>an</a:t>
            </a:r>
            <a:r>
              <a:rPr lang="zh-CN" altLang="en-US" sz="2800" b="1" kern="100" dirty="0">
                <a:latin typeface="Times New Roman" panose="02020603050405020304" pitchFamily="18" charset="0"/>
                <a:ea typeface="DengXian" panose="02010600030101010101" pitchFamily="2" charset="-122"/>
              </a:rPr>
              <a:t> </a:t>
            </a:r>
            <a:r>
              <a:rPr lang="en-US" altLang="zh-CN" sz="2800" b="1" kern="100" dirty="0">
                <a:latin typeface="Times New Roman" panose="02020603050405020304" pitchFamily="18" charset="0"/>
                <a:ea typeface="DengXian" panose="02010600030101010101" pitchFamily="2" charset="-122"/>
              </a:rPr>
              <a:t>EEG</a:t>
            </a:r>
            <a:r>
              <a:rPr lang="zh-CN" altLang="en-US" sz="2800" b="1" kern="100" dirty="0">
                <a:latin typeface="Times New Roman" panose="02020603050405020304" pitchFamily="18" charset="0"/>
                <a:ea typeface="DengXian" panose="02010600030101010101" pitchFamily="2" charset="-122"/>
              </a:rPr>
              <a:t> </a:t>
            </a:r>
            <a:r>
              <a:rPr lang="en-US" altLang="zh-CN" sz="2800" b="1" kern="100" dirty="0">
                <a:latin typeface="Times New Roman" panose="02020603050405020304" pitchFamily="18" charset="0"/>
                <a:ea typeface="DengXian" panose="02010600030101010101" pitchFamily="2" charset="-122"/>
              </a:rPr>
              <a:t>study</a:t>
            </a:r>
            <a:endParaRPr lang="zh-CN" altLang="en-US" sz="2800" dirty="0">
              <a:sym typeface="Arial" panose="020B0604020202020204" pitchFamily="34" charset="0"/>
            </a:endParaRPr>
          </a:p>
        </p:txBody>
      </p:sp>
      <p:sp>
        <p:nvSpPr>
          <p:cNvPr id="19" name="文本占位符 18">
            <a:extLst>
              <a:ext uri="{FF2B5EF4-FFF2-40B4-BE49-F238E27FC236}">
                <a16:creationId xmlns:a16="http://schemas.microsoft.com/office/drawing/2014/main" id="{66281700-FD51-4251-B272-DE1278FAD5BF}"/>
              </a:ext>
            </a:extLst>
          </p:cNvPr>
          <p:cNvSpPr>
            <a:spLocks noGrp="1"/>
          </p:cNvSpPr>
          <p:nvPr>
            <p:ph type="body" sz="quarter" idx="11"/>
          </p:nvPr>
        </p:nvSpPr>
        <p:spPr>
          <a:xfrm>
            <a:off x="882188" y="5582341"/>
            <a:ext cx="7299999" cy="524492"/>
          </a:xfrm>
        </p:spPr>
        <p:txBody>
          <a:bodyPr/>
          <a:lstStyle/>
          <a:p>
            <a:pPr>
              <a:lnSpc>
                <a:spcPct val="100000"/>
              </a:lnSpc>
            </a:pPr>
            <a:r>
              <a:rPr lang="en-US" altLang="zh-CN" sz="2400" kern="100" spc="0" dirty="0" err="1">
                <a:solidFill>
                  <a:schemeClr val="tx1"/>
                </a:solidFill>
                <a:latin typeface="Times New Roman" panose="02020603050405020304" pitchFamily="18" charset="0"/>
                <a:ea typeface="DengXian" panose="02010600030101010101" pitchFamily="2" charset="-122"/>
                <a:sym typeface="Arial" panose="020B0604020202020204" pitchFamily="34" charset="0"/>
              </a:rPr>
              <a:t>Jiuju</a:t>
            </a:r>
            <a:r>
              <a:rPr lang="zh-CN" altLang="en-US" sz="2400" kern="100" spc="0" dirty="0">
                <a:solidFill>
                  <a:schemeClr val="tx1"/>
                </a:solidFill>
                <a:latin typeface="Times New Roman" panose="02020603050405020304" pitchFamily="18" charset="0"/>
                <a:ea typeface="DengXian" panose="02010600030101010101" pitchFamily="2" charset="-122"/>
                <a:sym typeface="Arial" panose="020B0604020202020204" pitchFamily="34" charset="0"/>
              </a:rPr>
              <a:t> </a:t>
            </a:r>
            <a:r>
              <a:rPr lang="en-US" altLang="zh-CN" sz="2400" kern="100" spc="0" dirty="0">
                <a:solidFill>
                  <a:schemeClr val="tx1"/>
                </a:solidFill>
                <a:latin typeface="Times New Roman" panose="02020603050405020304" pitchFamily="18" charset="0"/>
                <a:ea typeface="DengXian" panose="02010600030101010101" pitchFamily="2" charset="-122"/>
                <a:sym typeface="Arial" panose="020B0604020202020204" pitchFamily="34" charset="0"/>
              </a:rPr>
              <a:t>Wang,</a:t>
            </a:r>
            <a:r>
              <a:rPr lang="zh-CN" altLang="en-US" sz="2400" kern="100" spc="0" dirty="0">
                <a:solidFill>
                  <a:schemeClr val="tx1"/>
                </a:solidFill>
                <a:latin typeface="Times New Roman" panose="02020603050405020304" pitchFamily="18" charset="0"/>
                <a:ea typeface="DengXian" panose="02010600030101010101" pitchFamily="2" charset="-122"/>
                <a:sym typeface="Arial" panose="020B0604020202020204" pitchFamily="34" charset="0"/>
              </a:rPr>
              <a:t> </a:t>
            </a:r>
            <a:r>
              <a:rPr lang="en-US" altLang="zh-CN" sz="2400" kern="100" spc="0" dirty="0" err="1">
                <a:solidFill>
                  <a:schemeClr val="tx1"/>
                </a:solidFill>
                <a:latin typeface="Times New Roman" panose="02020603050405020304" pitchFamily="18" charset="0"/>
                <a:ea typeface="DengXian" panose="02010600030101010101" pitchFamily="2" charset="-122"/>
                <a:sym typeface="Arial" panose="020B0604020202020204" pitchFamily="34" charset="0"/>
              </a:rPr>
              <a:t>Wentian</a:t>
            </a:r>
            <a:r>
              <a:rPr lang="zh-CN" altLang="en-US" sz="2400" kern="100" spc="0" dirty="0">
                <a:solidFill>
                  <a:schemeClr val="tx1"/>
                </a:solidFill>
                <a:latin typeface="Times New Roman" panose="02020603050405020304" pitchFamily="18" charset="0"/>
                <a:ea typeface="DengXian" panose="02010600030101010101" pitchFamily="2" charset="-122"/>
                <a:sym typeface="Arial" panose="020B0604020202020204" pitchFamily="34" charset="0"/>
              </a:rPr>
              <a:t> </a:t>
            </a:r>
            <a:r>
              <a:rPr lang="en-US" altLang="zh-CN" sz="2400" kern="100" spc="0" dirty="0">
                <a:solidFill>
                  <a:schemeClr val="tx1"/>
                </a:solidFill>
                <a:latin typeface="Times New Roman" panose="02020603050405020304" pitchFamily="18" charset="0"/>
                <a:ea typeface="DengXian" panose="02010600030101010101" pitchFamily="2" charset="-122"/>
                <a:sym typeface="Arial" panose="020B0604020202020204" pitchFamily="34" charset="0"/>
              </a:rPr>
              <a:t>Dong</a:t>
            </a:r>
          </a:p>
          <a:p>
            <a:pPr>
              <a:lnSpc>
                <a:spcPct val="100000"/>
              </a:lnSpc>
            </a:pPr>
            <a:r>
              <a:rPr lang="en-US" altLang="zh-CN" sz="2400" kern="100" spc="0" dirty="0">
                <a:solidFill>
                  <a:schemeClr val="tx1"/>
                </a:solidFill>
                <a:latin typeface="Times New Roman" panose="02020603050405020304" pitchFamily="18" charset="0"/>
                <a:ea typeface="DengXian" panose="02010600030101010101" pitchFamily="2" charset="-122"/>
                <a:sym typeface="宋体"/>
              </a:rPr>
              <a:t>Peking</a:t>
            </a:r>
            <a:r>
              <a:rPr lang="zh-CN" altLang="en-US" sz="2400" kern="100" spc="0" dirty="0">
                <a:solidFill>
                  <a:schemeClr val="tx1"/>
                </a:solidFill>
                <a:latin typeface="Times New Roman" panose="02020603050405020304" pitchFamily="18" charset="0"/>
                <a:ea typeface="DengXian" panose="02010600030101010101" pitchFamily="2" charset="-122"/>
                <a:sym typeface="宋体"/>
              </a:rPr>
              <a:t> </a:t>
            </a:r>
            <a:r>
              <a:rPr lang="en-US" altLang="zh-CN" sz="2400" kern="100" spc="0" dirty="0">
                <a:solidFill>
                  <a:schemeClr val="tx1"/>
                </a:solidFill>
                <a:latin typeface="Times New Roman" panose="02020603050405020304" pitchFamily="18" charset="0"/>
                <a:ea typeface="DengXian" panose="02010600030101010101" pitchFamily="2" charset="-122"/>
                <a:sym typeface="宋体"/>
              </a:rPr>
              <a:t>University</a:t>
            </a:r>
            <a:r>
              <a:rPr lang="zh-CN" altLang="en-US" sz="2400" kern="100" spc="0" dirty="0">
                <a:solidFill>
                  <a:schemeClr val="tx1"/>
                </a:solidFill>
                <a:latin typeface="Times New Roman" panose="02020603050405020304" pitchFamily="18" charset="0"/>
                <a:ea typeface="DengXian" panose="02010600030101010101" pitchFamily="2" charset="-122"/>
                <a:sym typeface="宋体"/>
              </a:rPr>
              <a:t> </a:t>
            </a:r>
            <a:r>
              <a:rPr lang="en-US" altLang="zh-CN" sz="2400" kern="100" spc="0" dirty="0">
                <a:solidFill>
                  <a:schemeClr val="tx1"/>
                </a:solidFill>
                <a:latin typeface="Times New Roman" panose="02020603050405020304" pitchFamily="18" charset="0"/>
                <a:ea typeface="DengXian" panose="02010600030101010101" pitchFamily="2" charset="-122"/>
                <a:sym typeface="宋体"/>
              </a:rPr>
              <a:t>Sixth</a:t>
            </a:r>
            <a:r>
              <a:rPr lang="zh-CN" altLang="en-US" sz="2400" kern="100" spc="0" dirty="0">
                <a:solidFill>
                  <a:schemeClr val="tx1"/>
                </a:solidFill>
                <a:latin typeface="Times New Roman" panose="02020603050405020304" pitchFamily="18" charset="0"/>
                <a:ea typeface="DengXian" panose="02010600030101010101" pitchFamily="2" charset="-122"/>
                <a:sym typeface="宋体"/>
              </a:rPr>
              <a:t> </a:t>
            </a:r>
            <a:r>
              <a:rPr lang="en-US" altLang="zh-CN" sz="2400" kern="100" spc="0" dirty="0">
                <a:solidFill>
                  <a:schemeClr val="tx1"/>
                </a:solidFill>
                <a:latin typeface="Times New Roman" panose="02020603050405020304" pitchFamily="18" charset="0"/>
                <a:ea typeface="DengXian" panose="02010600030101010101" pitchFamily="2" charset="-122"/>
                <a:sym typeface="宋体"/>
              </a:rPr>
              <a:t>Hospital</a:t>
            </a:r>
            <a:endParaRPr lang="zh-CN" altLang="en-US" sz="2400" kern="100" spc="0" dirty="0">
              <a:solidFill>
                <a:schemeClr val="tx1"/>
              </a:solidFill>
              <a:latin typeface="Times New Roman" panose="02020603050405020304" pitchFamily="18" charset="0"/>
              <a:ea typeface="DengXian" panose="02010600030101010101" pitchFamily="2" charset="-122"/>
              <a:sym typeface="Arial" panose="020B0604020202020204" pitchFamily="34" charset="0"/>
            </a:endParaRPr>
          </a:p>
        </p:txBody>
      </p:sp>
      <p:sp>
        <p:nvSpPr>
          <p:cNvPr id="5" name="TextBox 4">
            <a:extLst>
              <a:ext uri="{FF2B5EF4-FFF2-40B4-BE49-F238E27FC236}">
                <a16:creationId xmlns:a16="http://schemas.microsoft.com/office/drawing/2014/main" id="{213F66C1-B393-8B4F-ABAF-C8CA221F0235}"/>
              </a:ext>
            </a:extLst>
          </p:cNvPr>
          <p:cNvSpPr txBox="1"/>
          <p:nvPr/>
        </p:nvSpPr>
        <p:spPr>
          <a:xfrm>
            <a:off x="7356765" y="1043986"/>
            <a:ext cx="4602716" cy="718466"/>
          </a:xfrm>
          <a:prstGeom prst="rect">
            <a:avLst/>
          </a:prstGeom>
          <a:noFill/>
        </p:spPr>
        <p:txBody>
          <a:bodyPr wrap="square">
            <a:spAutoFit/>
          </a:bodyPr>
          <a:lstStyle/>
          <a:p>
            <a:pPr algn="r">
              <a:lnSpc>
                <a:spcPct val="200000"/>
              </a:lnSpc>
            </a:pPr>
            <a:r>
              <a:rPr lang="en-US" altLang="zh-CN" sz="2400" b="1" kern="100" dirty="0">
                <a:latin typeface="Times New Roman" panose="02020603050405020304" pitchFamily="18" charset="0"/>
                <a:ea typeface="DengXian" panose="02010600030101010101" pitchFamily="2" charset="-122"/>
                <a:cs typeface="+mn-ea"/>
                <a:sym typeface="宋体"/>
              </a:rPr>
              <a:t>November</a:t>
            </a:r>
            <a:r>
              <a:rPr lang="zh-CN" altLang="en-US" sz="2400" b="1" kern="100" dirty="0">
                <a:latin typeface="Times New Roman" panose="02020603050405020304" pitchFamily="18" charset="0"/>
                <a:ea typeface="DengXian" panose="02010600030101010101" pitchFamily="2" charset="-122"/>
                <a:cs typeface="+mn-ea"/>
                <a:sym typeface="宋体"/>
              </a:rPr>
              <a:t> </a:t>
            </a:r>
            <a:r>
              <a:rPr lang="en-US" altLang="zh-CN" sz="2400" b="1" kern="100" dirty="0">
                <a:latin typeface="Times New Roman" panose="02020603050405020304" pitchFamily="18" charset="0"/>
                <a:ea typeface="DengXian" panose="02010600030101010101" pitchFamily="2" charset="-122"/>
                <a:cs typeface="+mn-ea"/>
                <a:sym typeface="宋体"/>
              </a:rPr>
              <a:t>13</a:t>
            </a:r>
            <a:r>
              <a:rPr lang="en-US" altLang="zh-CN" sz="2400" b="1" kern="100" baseline="30000" dirty="0">
                <a:latin typeface="Times New Roman" panose="02020603050405020304" pitchFamily="18" charset="0"/>
                <a:ea typeface="DengXian" panose="02010600030101010101" pitchFamily="2" charset="-122"/>
                <a:cs typeface="+mn-ea"/>
                <a:sym typeface="宋体"/>
              </a:rPr>
              <a:t>th</a:t>
            </a:r>
            <a:r>
              <a:rPr lang="en-US" altLang="zh-CN" sz="2400" b="1" kern="100" dirty="0">
                <a:latin typeface="Times New Roman" panose="02020603050405020304" pitchFamily="18" charset="0"/>
                <a:ea typeface="DengXian" panose="02010600030101010101" pitchFamily="2" charset="-122"/>
                <a:cs typeface="+mn-ea"/>
                <a:sym typeface="宋体"/>
              </a:rPr>
              <a:t>,2022</a:t>
            </a:r>
            <a:endParaRPr lang="zh-CN" altLang="en-US" sz="2400" b="1" kern="100" dirty="0">
              <a:latin typeface="Times New Roman" panose="02020603050405020304" pitchFamily="18" charset="0"/>
              <a:ea typeface="DengXian" panose="02010600030101010101" pitchFamily="2" charset="-122"/>
              <a:cs typeface="+mn-ea"/>
            </a:endParaRPr>
          </a:p>
        </p:txBody>
      </p:sp>
      <p:pic>
        <p:nvPicPr>
          <p:cNvPr id="6" name="图片 5">
            <a:extLst>
              <a:ext uri="{FF2B5EF4-FFF2-40B4-BE49-F238E27FC236}">
                <a16:creationId xmlns:a16="http://schemas.microsoft.com/office/drawing/2014/main" id="{85472A20-93B3-6840-B692-90B8DB327C2C}"/>
              </a:ext>
            </a:extLst>
          </p:cNvPr>
          <p:cNvPicPr>
            <a:picLocks noChangeAspect="1"/>
          </p:cNvPicPr>
          <p:nvPr/>
        </p:nvPicPr>
        <p:blipFill rotWithShape="1">
          <a:blip r:embed="rId3"/>
          <a:srcRect l="13044" t="17933" r="16220" b="11532"/>
          <a:stretch/>
        </p:blipFill>
        <p:spPr>
          <a:xfrm>
            <a:off x="159501" y="291621"/>
            <a:ext cx="1272006" cy="1267395"/>
          </a:xfrm>
          <a:prstGeom prst="rect">
            <a:avLst/>
          </a:prstGeom>
        </p:spPr>
      </p:pic>
    </p:spTree>
    <p:extLst>
      <p:ext uri="{BB962C8B-B14F-4D97-AF65-F5344CB8AC3E}">
        <p14:creationId xmlns:p14="http://schemas.microsoft.com/office/powerpoint/2010/main" val="334535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BC6B3A-B10F-1544-A3FF-12FC8892DBA3}"/>
              </a:ext>
            </a:extLst>
          </p:cNvPr>
          <p:cNvSpPr>
            <a:spLocks noGrp="1"/>
          </p:cNvSpPr>
          <p:nvPr>
            <p:ph type="title"/>
          </p:nvPr>
        </p:nvSpPr>
        <p:spPr>
          <a:xfrm>
            <a:off x="442913" y="243569"/>
            <a:ext cx="11036514" cy="617518"/>
          </a:xfrm>
        </p:spPr>
        <p:txBody>
          <a:bodyPr>
            <a:normAutofit fontScale="90000"/>
          </a:bodyPr>
          <a:lstStyle/>
          <a:p>
            <a:r>
              <a:rPr lang="en-US" altLang="zh-CN" sz="3600" b="1" kern="1200" dirty="0">
                <a:latin typeface="+mj-lt"/>
                <a:ea typeface="+mj-ea"/>
                <a:cs typeface="+mj-cs"/>
                <a:sym typeface="宋体"/>
              </a:rPr>
              <a:t>Results—</a:t>
            </a:r>
            <a:r>
              <a:rPr lang="zh-CN" altLang="en-US" sz="3600" b="1" kern="1200" dirty="0">
                <a:latin typeface="+mj-lt"/>
                <a:ea typeface="+mj-ea"/>
                <a:cs typeface="+mj-cs"/>
                <a:sym typeface="宋体"/>
              </a:rPr>
              <a:t> </a:t>
            </a:r>
            <a:r>
              <a:rPr lang="en-US" altLang="zh-CN" sz="2200" b="1" kern="100" dirty="0">
                <a:latin typeface="Times New Roman" panose="02020603050405020304" pitchFamily="18" charset="0"/>
                <a:ea typeface="DengXian" panose="02010600030101010101" pitchFamily="2" charset="-122"/>
                <a:cs typeface="+mj-cs"/>
                <a:sym typeface="宋体"/>
              </a:rPr>
              <a:t>C</a:t>
            </a:r>
            <a:r>
              <a:rPr lang="en-US" altLang="zh-CN" sz="2200" kern="100" dirty="0">
                <a:effectLst/>
                <a:latin typeface="Times New Roman" panose="02020603050405020304" pitchFamily="18" charset="0"/>
                <a:ea typeface="DengXian" panose="02010600030101010101" pitchFamily="2" charset="-122"/>
              </a:rPr>
              <a:t>lassification of non-AVH and AVH based on the P300 and network parameters</a:t>
            </a:r>
            <a:r>
              <a:rPr lang="zh-CN" altLang="zh-CN" sz="2200" dirty="0">
                <a:effectLst/>
              </a:rPr>
              <a:t> </a:t>
            </a:r>
            <a:endParaRPr kumimoji="1" lang="zh-CN" altLang="en-US" sz="2200" dirty="0"/>
          </a:p>
        </p:txBody>
      </p:sp>
      <p:graphicFrame>
        <p:nvGraphicFramePr>
          <p:cNvPr id="5" name="内容占位符 4">
            <a:extLst>
              <a:ext uri="{FF2B5EF4-FFF2-40B4-BE49-F238E27FC236}">
                <a16:creationId xmlns:a16="http://schemas.microsoft.com/office/drawing/2014/main" id="{41EEBEC2-8915-7543-93D1-B967031941E6}"/>
              </a:ext>
            </a:extLst>
          </p:cNvPr>
          <p:cNvGraphicFramePr>
            <a:graphicFrameLocks noGrp="1"/>
          </p:cNvGraphicFramePr>
          <p:nvPr>
            <p:ph idx="1"/>
            <p:extLst>
              <p:ext uri="{D42A27DB-BD31-4B8C-83A1-F6EECF244321}">
                <p14:modId xmlns:p14="http://schemas.microsoft.com/office/powerpoint/2010/main" val="4097860001"/>
              </p:ext>
            </p:extLst>
          </p:nvPr>
        </p:nvGraphicFramePr>
        <p:xfrm>
          <a:off x="1050290" y="1539017"/>
          <a:ext cx="9049673" cy="2686620"/>
        </p:xfrm>
        <a:graphic>
          <a:graphicData uri="http://schemas.openxmlformats.org/drawingml/2006/table">
            <a:tbl>
              <a:tblPr firstRow="1" firstCol="1" bandRow="1">
                <a:tableStyleId>{5C22544A-7EE6-4342-B048-85BDC9FD1C3A}</a:tableStyleId>
              </a:tblPr>
              <a:tblGrid>
                <a:gridCol w="2735630">
                  <a:extLst>
                    <a:ext uri="{9D8B030D-6E8A-4147-A177-3AD203B41FA5}">
                      <a16:colId xmlns:a16="http://schemas.microsoft.com/office/drawing/2014/main" val="767022170"/>
                    </a:ext>
                  </a:extLst>
                </a:gridCol>
                <a:gridCol w="2104681">
                  <a:extLst>
                    <a:ext uri="{9D8B030D-6E8A-4147-A177-3AD203B41FA5}">
                      <a16:colId xmlns:a16="http://schemas.microsoft.com/office/drawing/2014/main" val="151611109"/>
                    </a:ext>
                  </a:extLst>
                </a:gridCol>
                <a:gridCol w="2104681">
                  <a:extLst>
                    <a:ext uri="{9D8B030D-6E8A-4147-A177-3AD203B41FA5}">
                      <a16:colId xmlns:a16="http://schemas.microsoft.com/office/drawing/2014/main" val="4152774161"/>
                    </a:ext>
                  </a:extLst>
                </a:gridCol>
                <a:gridCol w="2104681">
                  <a:extLst>
                    <a:ext uri="{9D8B030D-6E8A-4147-A177-3AD203B41FA5}">
                      <a16:colId xmlns:a16="http://schemas.microsoft.com/office/drawing/2014/main" val="4284279606"/>
                    </a:ext>
                  </a:extLst>
                </a:gridCol>
              </a:tblGrid>
              <a:tr h="537324">
                <a:tc>
                  <a:txBody>
                    <a:bodyPr/>
                    <a:lstStyle/>
                    <a:p>
                      <a:pPr algn="ctr">
                        <a:lnSpc>
                          <a:spcPct val="150000"/>
                        </a:lnSpc>
                      </a:pPr>
                      <a:r>
                        <a:rPr lang="en-US" sz="1050" kern="100">
                          <a:effectLst/>
                        </a:rPr>
                        <a:t> </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P300</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PSD</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altLang="zh-CN" sz="1050" b="1" kern="100" dirty="0">
                          <a:solidFill>
                            <a:schemeClr val="lt1"/>
                          </a:solidFill>
                          <a:effectLst/>
                          <a:latin typeface="+mn-lt"/>
                          <a:ea typeface="+mn-ea"/>
                          <a:cs typeface="+mn-cs"/>
                        </a:rPr>
                        <a:t>network</a:t>
                      </a:r>
                      <a:r>
                        <a:rPr lang="zh-CN" altLang="zh-CN" sz="1050" b="1" kern="100" dirty="0">
                          <a:solidFill>
                            <a:schemeClr val="lt1"/>
                          </a:solidFill>
                          <a:effectLst/>
                          <a:latin typeface="+mn-lt"/>
                          <a:ea typeface="+mn-ea"/>
                          <a:cs typeface="+mn-cs"/>
                        </a:rPr>
                        <a:t> </a:t>
                      </a:r>
                      <a:r>
                        <a:rPr lang="en-US" sz="1050" b="1" kern="100" dirty="0">
                          <a:solidFill>
                            <a:schemeClr val="lt1"/>
                          </a:solidFill>
                          <a:effectLst/>
                          <a:latin typeface="+mn-lt"/>
                          <a:ea typeface="+mn-ea"/>
                          <a:cs typeface="+mn-cs"/>
                        </a:rPr>
                        <a:t>Properties</a:t>
                      </a:r>
                      <a:endParaRPr lang="zh-CN" altLang="en-US" sz="1050" b="1" kern="100" dirty="0">
                        <a:solidFill>
                          <a:schemeClr val="lt1"/>
                        </a:solidFill>
                        <a:effectLst/>
                        <a:latin typeface="+mn-lt"/>
                        <a:ea typeface="+mn-ea"/>
                        <a:cs typeface="+mn-cs"/>
                      </a:endParaRPr>
                    </a:p>
                  </a:txBody>
                  <a:tcPr marL="68580" marR="68580" marT="0" marB="0" anchor="ctr"/>
                </a:tc>
                <a:extLst>
                  <a:ext uri="{0D108BD9-81ED-4DB2-BD59-A6C34878D82A}">
                    <a16:rowId xmlns:a16="http://schemas.microsoft.com/office/drawing/2014/main" val="4085406515"/>
                  </a:ext>
                </a:extLst>
              </a:tr>
              <a:tr h="537324">
                <a:tc>
                  <a:txBody>
                    <a:bodyPr/>
                    <a:lstStyle/>
                    <a:p>
                      <a:pPr algn="ctr">
                        <a:lnSpc>
                          <a:spcPct val="150000"/>
                        </a:lnSpc>
                      </a:pPr>
                      <a:r>
                        <a:rPr lang="en-US" sz="1050" kern="100">
                          <a:effectLst/>
                        </a:rPr>
                        <a:t>ACC (%)</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64.29</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59.52</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80.95</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53708641"/>
                  </a:ext>
                </a:extLst>
              </a:tr>
              <a:tr h="537324">
                <a:tc>
                  <a:txBody>
                    <a:bodyPr/>
                    <a:lstStyle/>
                    <a:p>
                      <a:pPr algn="ctr">
                        <a:lnSpc>
                          <a:spcPct val="150000"/>
                        </a:lnSpc>
                      </a:pPr>
                      <a:r>
                        <a:rPr lang="en-US" sz="1050" kern="100">
                          <a:effectLst/>
                        </a:rPr>
                        <a:t>AVH SEN (%)</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91.30</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73.91</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95.65</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02011904"/>
                  </a:ext>
                </a:extLst>
              </a:tr>
              <a:tr h="537324">
                <a:tc>
                  <a:txBody>
                    <a:bodyPr/>
                    <a:lstStyle/>
                    <a:p>
                      <a:pPr algn="ctr">
                        <a:lnSpc>
                          <a:spcPct val="150000"/>
                        </a:lnSpc>
                      </a:pPr>
                      <a:r>
                        <a:rPr lang="en-US" sz="1050" kern="100">
                          <a:effectLst/>
                        </a:rPr>
                        <a:t>non-AVH SEN (%)</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31.58</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42.11</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63.16</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8998776"/>
                  </a:ext>
                </a:extLst>
              </a:tr>
              <a:tr h="537324">
                <a:tc>
                  <a:txBody>
                    <a:bodyPr/>
                    <a:lstStyle/>
                    <a:p>
                      <a:pPr algn="ctr">
                        <a:lnSpc>
                          <a:spcPct val="150000"/>
                        </a:lnSpc>
                      </a:pPr>
                      <a:r>
                        <a:rPr lang="en-US" sz="1050" kern="100">
                          <a:effectLst/>
                        </a:rPr>
                        <a:t>F1-score(%)</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60.46</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a:effectLst/>
                        </a:rPr>
                        <a:t>58.44</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ctr">
                        <a:lnSpc>
                          <a:spcPct val="150000"/>
                        </a:lnSpc>
                      </a:pPr>
                      <a:r>
                        <a:rPr lang="en-US" sz="1050" kern="100" dirty="0">
                          <a:effectLst/>
                        </a:rPr>
                        <a:t>80.27</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20117851"/>
                  </a:ext>
                </a:extLst>
              </a:tr>
            </a:tbl>
          </a:graphicData>
        </a:graphic>
      </p:graphicFrame>
    </p:spTree>
    <p:extLst>
      <p:ext uri="{BB962C8B-B14F-4D97-AF65-F5344CB8AC3E}">
        <p14:creationId xmlns:p14="http://schemas.microsoft.com/office/powerpoint/2010/main" val="732727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6CFF34-E9BA-0443-8162-CEFDEE6745D6}"/>
              </a:ext>
            </a:extLst>
          </p:cNvPr>
          <p:cNvSpPr>
            <a:spLocks noGrp="1"/>
          </p:cNvSpPr>
          <p:nvPr>
            <p:ph type="title"/>
          </p:nvPr>
        </p:nvSpPr>
        <p:spPr/>
        <p:txBody>
          <a:bodyPr/>
          <a:lstStyle/>
          <a:p>
            <a:r>
              <a:rPr lang="en-US" altLang="zh-CN" sz="3200" b="1" kern="1200" dirty="0">
                <a:latin typeface="+mj-lt"/>
                <a:ea typeface="+mj-ea"/>
                <a:cs typeface="+mj-cs"/>
                <a:sym typeface="宋体"/>
              </a:rPr>
              <a:t>Discussion</a:t>
            </a:r>
            <a:endParaRPr kumimoji="1" lang="zh-CN" altLang="en-US" dirty="0"/>
          </a:p>
        </p:txBody>
      </p:sp>
      <p:sp>
        <p:nvSpPr>
          <p:cNvPr id="4" name="内容占位符 3">
            <a:extLst>
              <a:ext uri="{FF2B5EF4-FFF2-40B4-BE49-F238E27FC236}">
                <a16:creationId xmlns:a16="http://schemas.microsoft.com/office/drawing/2014/main" id="{39D944D7-9C80-3F49-8303-49F897292CC7}"/>
              </a:ext>
            </a:extLst>
          </p:cNvPr>
          <p:cNvSpPr>
            <a:spLocks noGrp="1"/>
          </p:cNvSpPr>
          <p:nvPr>
            <p:ph idx="1"/>
          </p:nvPr>
        </p:nvSpPr>
        <p:spPr/>
        <p:txBody>
          <a:bodyPr/>
          <a:lstStyle/>
          <a:p>
            <a:r>
              <a:rPr lang="en-US" altLang="zh-CN" sz="1800" kern="100" dirty="0">
                <a:effectLst/>
                <a:latin typeface="Times New Roman" panose="02020603050405020304" pitchFamily="18" charset="0"/>
                <a:ea typeface="DengXian" panose="02010600030101010101" pitchFamily="2" charset="-122"/>
              </a:rPr>
              <a:t>P300 is sensitive to differentiate schizophrenia and healthy controls, it does not seem to be sensitive enough to characterize the AVHs</a:t>
            </a:r>
            <a:r>
              <a:rPr lang="zh-CN" altLang="zh-CN" dirty="0">
                <a:effectLst/>
              </a:rPr>
              <a:t> </a:t>
            </a:r>
            <a:endParaRPr lang="en-US" altLang="zh-CN" dirty="0">
              <a:effectLst/>
            </a:endParaRPr>
          </a:p>
          <a:p>
            <a:endParaRPr lang="en-US" altLang="zh-CN" dirty="0">
              <a:effectLst/>
            </a:endParaRPr>
          </a:p>
          <a:p>
            <a:r>
              <a:rPr lang="en-US" altLang="zh-CN" sz="1800" kern="100" dirty="0">
                <a:latin typeface="Times New Roman" panose="02020603050405020304" pitchFamily="18" charset="0"/>
                <a:ea typeface="DengXian" panose="02010600030101010101" pitchFamily="2" charset="-122"/>
              </a:rPr>
              <a:t>W</a:t>
            </a:r>
            <a:r>
              <a:rPr lang="en-US" altLang="zh-CN" sz="1800" kern="100" dirty="0">
                <a:effectLst/>
                <a:latin typeface="Times New Roman" panose="02020603050405020304" pitchFamily="18" charset="0"/>
                <a:ea typeface="DengXian" panose="02010600030101010101" pitchFamily="2" charset="-122"/>
              </a:rPr>
              <a:t>eaker</a:t>
            </a:r>
            <a:r>
              <a:rPr lang="zh-CN" altLang="en-US" sz="1800" kern="100" dirty="0">
                <a:effectLst/>
                <a:latin typeface="Times New Roman" panose="02020603050405020304" pitchFamily="18" charset="0"/>
                <a:ea typeface="DengXian" panose="02010600030101010101" pitchFamily="2" charset="-122"/>
              </a:rPr>
              <a:t> </a:t>
            </a:r>
            <a:r>
              <a:rPr lang="en-US" altLang="zh-CN" sz="1800" kern="100" dirty="0">
                <a:effectLst/>
                <a:latin typeface="Times New Roman" panose="02020603050405020304" pitchFamily="18" charset="0"/>
                <a:ea typeface="DengXian" panose="02010600030101010101" pitchFamily="2" charset="-122"/>
              </a:rPr>
              <a:t>left temporal-parietal and </a:t>
            </a:r>
            <a:r>
              <a:rPr lang="en-US" altLang="zh-CN" sz="1800" kern="100" dirty="0" err="1">
                <a:effectLst/>
                <a:latin typeface="Times New Roman" panose="02020603050405020304" pitchFamily="18" charset="0"/>
                <a:ea typeface="DengXian" panose="02010600030101010101" pitchFamily="2" charset="-122"/>
              </a:rPr>
              <a:t>fronto</a:t>
            </a:r>
            <a:r>
              <a:rPr lang="en-US" altLang="zh-CN" sz="1800" kern="100" dirty="0">
                <a:effectLst/>
                <a:latin typeface="Times New Roman" panose="02020603050405020304" pitchFamily="18" charset="0"/>
                <a:ea typeface="DengXian" panose="02010600030101010101" pitchFamily="2" charset="-122"/>
              </a:rPr>
              <a:t>-parietal connections in AVHs</a:t>
            </a:r>
            <a:r>
              <a:rPr lang="en-US" altLang="zh-CN" sz="1800" kern="100" dirty="0">
                <a:effectLst/>
                <a:latin typeface="Times New Roman" panose="02020603050405020304" pitchFamily="18" charset="0"/>
                <a:ea typeface="DengXian" panose="02010600030101010101" pitchFamily="2" charset="-122"/>
                <a:sym typeface="Wingdings" pitchFamily="2" charset="2"/>
              </a:rPr>
              <a:t></a:t>
            </a:r>
            <a:r>
              <a:rPr lang="zh-CN" altLang="en-US" sz="1800" kern="100" dirty="0">
                <a:effectLst/>
                <a:latin typeface="Times New Roman" panose="02020603050405020304" pitchFamily="18" charset="0"/>
                <a:ea typeface="DengXian" panose="02010600030101010101" pitchFamily="2" charset="-122"/>
                <a:sym typeface="Wingdings" pitchFamily="2" charset="2"/>
              </a:rPr>
              <a:t> </a:t>
            </a:r>
            <a:r>
              <a:rPr lang="en-US" altLang="zh-CN" sz="1800" kern="100" dirty="0">
                <a:effectLst/>
                <a:latin typeface="Times New Roman" panose="02020603050405020304" pitchFamily="18" charset="0"/>
                <a:ea typeface="DengXian" panose="02010600030101010101" pitchFamily="2" charset="-122"/>
              </a:rPr>
              <a:t>perceptual misrepresentations, speech perception, and production deficits</a:t>
            </a:r>
          </a:p>
          <a:p>
            <a:endParaRPr lang="en-US" altLang="zh-CN" sz="1800" kern="100" dirty="0">
              <a:effectLst/>
              <a:latin typeface="Times New Roman" panose="02020603050405020304" pitchFamily="18" charset="0"/>
              <a:ea typeface="DengXian" panose="02010600030101010101" pitchFamily="2" charset="-122"/>
            </a:endParaRPr>
          </a:p>
          <a:p>
            <a:r>
              <a:rPr lang="en-US" altLang="zh-CN" sz="1800" kern="100" dirty="0">
                <a:effectLst/>
                <a:latin typeface="Times New Roman" panose="02020603050405020304" pitchFamily="18" charset="0"/>
                <a:ea typeface="DengXian" panose="02010600030101010101" pitchFamily="2" charset="-122"/>
              </a:rPr>
              <a:t>Brain</a:t>
            </a:r>
            <a:r>
              <a:rPr lang="zh-CN" altLang="en-US" sz="1800" kern="100" dirty="0">
                <a:effectLst/>
                <a:latin typeface="Times New Roman" panose="02020603050405020304" pitchFamily="18" charset="0"/>
                <a:ea typeface="DengXian" panose="02010600030101010101" pitchFamily="2" charset="-122"/>
              </a:rPr>
              <a:t> </a:t>
            </a:r>
            <a:r>
              <a:rPr lang="en-US" altLang="zh-CN" sz="1800" kern="100" dirty="0">
                <a:effectLst/>
                <a:latin typeface="Times New Roman" panose="02020603050405020304" pitchFamily="18" charset="0"/>
                <a:ea typeface="DengXian" panose="02010600030101010101" pitchFamily="2" charset="-122"/>
              </a:rPr>
              <a:t>network properties (</a:t>
            </a:r>
            <a:r>
              <a:rPr lang="en-US" altLang="zh-CN" sz="1800" i="1" kern="100" dirty="0">
                <a:effectLst/>
                <a:latin typeface="Times New Roman" panose="02020603050405020304" pitchFamily="18" charset="0"/>
                <a:ea typeface="DengXian" panose="02010600030101010101" pitchFamily="2" charset="-122"/>
              </a:rPr>
              <a:t>CC</a:t>
            </a:r>
            <a:r>
              <a:rPr lang="en-US" altLang="zh-CN" sz="1800" kern="100" dirty="0">
                <a:effectLst/>
                <a:latin typeface="Times New Roman" panose="02020603050405020304" pitchFamily="18" charset="0"/>
                <a:ea typeface="DengXian" panose="02010600030101010101" pitchFamily="2" charset="-122"/>
              </a:rPr>
              <a:t> and </a:t>
            </a:r>
            <a:r>
              <a:rPr lang="en-US" altLang="zh-CN" sz="1800" i="1" kern="100" dirty="0">
                <a:effectLst/>
                <a:latin typeface="Times New Roman" panose="02020603050405020304" pitchFamily="18" charset="0"/>
                <a:ea typeface="DengXian" panose="02010600030101010101" pitchFamily="2" charset="-122"/>
              </a:rPr>
              <a:t>CPL</a:t>
            </a:r>
            <a:r>
              <a:rPr lang="en-US" altLang="zh-CN" sz="1800" kern="100" dirty="0">
                <a:effectLst/>
                <a:latin typeface="Times New Roman" panose="02020603050405020304" pitchFamily="18" charset="0"/>
                <a:ea typeface="DengXian" panose="02010600030101010101" pitchFamily="2" charset="-122"/>
              </a:rPr>
              <a:t>)</a:t>
            </a:r>
            <a:r>
              <a:rPr lang="zh-CN" altLang="en-US" sz="1800" kern="100" dirty="0">
                <a:effectLst/>
                <a:latin typeface="Times New Roman" panose="02020603050405020304" pitchFamily="18" charset="0"/>
                <a:ea typeface="DengXian" panose="02010600030101010101" pitchFamily="2" charset="-122"/>
              </a:rPr>
              <a:t> </a:t>
            </a:r>
            <a:r>
              <a:rPr lang="en-US" altLang="zh-CN" sz="1800" kern="100" dirty="0">
                <a:effectLst/>
                <a:latin typeface="Times New Roman" panose="02020603050405020304" pitchFamily="18" charset="0"/>
                <a:ea typeface="DengXian" panose="02010600030101010101" pitchFamily="2" charset="-122"/>
              </a:rPr>
              <a:t>of both delta and theta </a:t>
            </a:r>
            <a:r>
              <a:rPr lang="en-US" altLang="zh-CN" sz="1800" kern="100" dirty="0">
                <a:latin typeface="Times New Roman" panose="02020603050405020304" pitchFamily="18" charset="0"/>
                <a:ea typeface="DengXian" panose="02010600030101010101" pitchFamily="2" charset="-122"/>
              </a:rPr>
              <a:t>bands may</a:t>
            </a:r>
            <a:r>
              <a:rPr lang="zh-CN" altLang="en-US" sz="1800" kern="100" dirty="0">
                <a:latin typeface="Times New Roman" panose="02020603050405020304" pitchFamily="18" charset="0"/>
                <a:ea typeface="DengXian" panose="02010600030101010101" pitchFamily="2" charset="-122"/>
              </a:rPr>
              <a:t> </a:t>
            </a:r>
            <a:r>
              <a:rPr lang="en-US" altLang="zh-CN" sz="1800" kern="100" dirty="0">
                <a:latin typeface="Times New Roman" panose="02020603050405020304" pitchFamily="18" charset="0"/>
                <a:ea typeface="DengXian" panose="02010600030101010101" pitchFamily="2" charset="-122"/>
              </a:rPr>
              <a:t>be</a:t>
            </a:r>
            <a:r>
              <a:rPr lang="zh-CN" altLang="en-US" sz="1800" kern="100" dirty="0">
                <a:latin typeface="Times New Roman" panose="02020603050405020304" pitchFamily="18" charset="0"/>
                <a:ea typeface="DengXian" panose="02010600030101010101" pitchFamily="2" charset="-122"/>
              </a:rPr>
              <a:t> </a:t>
            </a:r>
            <a:r>
              <a:rPr lang="en-US" altLang="zh-CN" sz="1800" kern="100" dirty="0">
                <a:latin typeface="Times New Roman" panose="02020603050405020304" pitchFamily="18" charset="0"/>
                <a:ea typeface="DengXian" panose="02010600030101010101" pitchFamily="2" charset="-122"/>
              </a:rPr>
              <a:t>good</a:t>
            </a:r>
            <a:r>
              <a:rPr lang="zh-CN" altLang="en-US" sz="1800" kern="100" dirty="0">
                <a:latin typeface="Times New Roman" panose="02020603050405020304" pitchFamily="18" charset="0"/>
                <a:ea typeface="DengXian" panose="02010600030101010101" pitchFamily="2" charset="-122"/>
              </a:rPr>
              <a:t> </a:t>
            </a:r>
            <a:r>
              <a:rPr lang="en-US" altLang="zh-CN" sz="1800" kern="100" dirty="0">
                <a:latin typeface="Times New Roman" panose="02020603050405020304" pitchFamily="18" charset="0"/>
                <a:ea typeface="DengXian" panose="02010600030101010101" pitchFamily="2" charset="-122"/>
              </a:rPr>
              <a:t>features</a:t>
            </a:r>
            <a:r>
              <a:rPr lang="zh-CN" altLang="en-US" sz="1800" kern="100" dirty="0">
                <a:latin typeface="Times New Roman" panose="02020603050405020304" pitchFamily="18" charset="0"/>
                <a:ea typeface="DengXian" panose="02010600030101010101" pitchFamily="2" charset="-122"/>
              </a:rPr>
              <a:t> </a:t>
            </a:r>
            <a:r>
              <a:rPr lang="en-US" altLang="zh-CN" sz="1800" kern="100" dirty="0">
                <a:latin typeface="Times New Roman" panose="02020603050405020304" pitchFamily="18" charset="0"/>
                <a:ea typeface="DengXian" panose="02010600030101010101" pitchFamily="2" charset="-122"/>
              </a:rPr>
              <a:t>to</a:t>
            </a:r>
            <a:r>
              <a:rPr lang="zh-CN" altLang="en-US" sz="1800" kern="100" dirty="0">
                <a:latin typeface="Times New Roman" panose="02020603050405020304" pitchFamily="18" charset="0"/>
                <a:ea typeface="DengXian" panose="02010600030101010101" pitchFamily="2" charset="-122"/>
              </a:rPr>
              <a:t> </a:t>
            </a:r>
            <a:r>
              <a:rPr lang="en-US" altLang="zh-CN" sz="1800" kern="100" dirty="0">
                <a:latin typeface="Times New Roman" panose="02020603050405020304" pitchFamily="18" charset="0"/>
                <a:ea typeface="DengXian" panose="02010600030101010101" pitchFamily="2" charset="-122"/>
              </a:rPr>
              <a:t>discriminate the schizophrenia patients who had AVH from those without AVH. </a:t>
            </a:r>
          </a:p>
          <a:p>
            <a:endParaRPr lang="en-US" altLang="zh-CN" dirty="0">
              <a:effectLst/>
            </a:endParaRPr>
          </a:p>
          <a:p>
            <a:endParaRPr kumimoji="1" lang="zh-CN" altLang="en-US" dirty="0"/>
          </a:p>
        </p:txBody>
      </p:sp>
    </p:spTree>
    <p:extLst>
      <p:ext uri="{BB962C8B-B14F-4D97-AF65-F5344CB8AC3E}">
        <p14:creationId xmlns:p14="http://schemas.microsoft.com/office/powerpoint/2010/main" val="4118573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2EDFFBEE-86D9-4836-A1E7-3A2CDA865567}"/>
              </a:ext>
            </a:extLst>
          </p:cNvPr>
          <p:cNvSpPr>
            <a:spLocks noGrp="1"/>
          </p:cNvSpPr>
          <p:nvPr>
            <p:ph type="ctrTitle"/>
          </p:nvPr>
        </p:nvSpPr>
        <p:spPr/>
        <p:txBody>
          <a:bodyPr/>
          <a:lstStyle/>
          <a:p>
            <a:pPr>
              <a:lnSpc>
                <a:spcPct val="150000"/>
              </a:lnSpc>
            </a:pPr>
            <a:r>
              <a:rPr lang="en-US" altLang="zh-CN" sz="4800" dirty="0">
                <a:latin typeface="Arial" panose="020B0604020202020204" pitchFamily="34" charset="0"/>
                <a:ea typeface="Microsoft YaHei" panose="020B0503020204020204" pitchFamily="34" charset="-122"/>
                <a:sym typeface="Arial" panose="020B0604020202020204" pitchFamily="34" charset="0"/>
              </a:rPr>
              <a:t>Thanks</a:t>
            </a:r>
            <a:r>
              <a:rPr lang="zh-CN" altLang="en-US" sz="4800" dirty="0">
                <a:latin typeface="Arial" panose="020B0604020202020204" pitchFamily="34" charset="0"/>
                <a:ea typeface="Microsoft YaHei" panose="020B0503020204020204" pitchFamily="34" charset="-122"/>
                <a:sym typeface="Arial" panose="020B0604020202020204" pitchFamily="34" charset="0"/>
              </a:rPr>
              <a:t> </a:t>
            </a:r>
            <a:r>
              <a:rPr lang="en-US" altLang="zh-CN" sz="4800" dirty="0">
                <a:latin typeface="Arial" panose="020B0604020202020204" pitchFamily="34" charset="0"/>
                <a:ea typeface="Microsoft YaHei" panose="020B0503020204020204" pitchFamily="34" charset="-122"/>
                <a:sym typeface="Arial" panose="020B0604020202020204" pitchFamily="34" charset="0"/>
              </a:rPr>
              <a:t>for</a:t>
            </a:r>
            <a:r>
              <a:rPr lang="zh-CN" altLang="en-US" sz="4800" dirty="0">
                <a:latin typeface="Arial" panose="020B0604020202020204" pitchFamily="34" charset="0"/>
                <a:ea typeface="Microsoft YaHei" panose="020B0503020204020204" pitchFamily="34" charset="-122"/>
                <a:sym typeface="Arial" panose="020B0604020202020204" pitchFamily="34" charset="0"/>
              </a:rPr>
              <a:t> </a:t>
            </a:r>
            <a:r>
              <a:rPr lang="en-US" altLang="zh-CN" sz="4800" dirty="0">
                <a:latin typeface="Arial" panose="020B0604020202020204" pitchFamily="34" charset="0"/>
                <a:ea typeface="Microsoft YaHei" panose="020B0503020204020204" pitchFamily="34" charset="-122"/>
                <a:sym typeface="Arial" panose="020B0604020202020204" pitchFamily="34" charset="0"/>
              </a:rPr>
              <a:t>your</a:t>
            </a:r>
            <a:r>
              <a:rPr lang="zh-CN" altLang="en-US" sz="4800" dirty="0">
                <a:latin typeface="Arial" panose="020B0604020202020204" pitchFamily="34" charset="0"/>
                <a:ea typeface="Microsoft YaHei" panose="020B0503020204020204" pitchFamily="34" charset="-122"/>
                <a:sym typeface="Arial" panose="020B0604020202020204" pitchFamily="34" charset="0"/>
              </a:rPr>
              <a:t> </a:t>
            </a:r>
            <a:r>
              <a:rPr lang="en-US" altLang="zh-CN" sz="4800" dirty="0">
                <a:latin typeface="Arial" panose="020B0604020202020204" pitchFamily="34" charset="0"/>
                <a:ea typeface="Microsoft YaHei" panose="020B0503020204020204" pitchFamily="34" charset="-122"/>
                <a:sym typeface="Arial" panose="020B0604020202020204" pitchFamily="34" charset="0"/>
              </a:rPr>
              <a:t>attention!</a:t>
            </a:r>
            <a:br>
              <a:rPr lang="en-US" altLang="zh-CN" sz="4800" dirty="0">
                <a:latin typeface="Arial" panose="020B0604020202020204" pitchFamily="34" charset="0"/>
                <a:ea typeface="Microsoft YaHei" panose="020B0503020204020204" pitchFamily="34" charset="-122"/>
                <a:sym typeface="Arial" panose="020B0604020202020204" pitchFamily="34" charset="0"/>
              </a:rPr>
            </a:br>
            <a:endParaRPr lang="zh-CN" altLang="en-US" sz="4800" dirty="0"/>
          </a:p>
        </p:txBody>
      </p:sp>
    </p:spTree>
    <p:extLst>
      <p:ext uri="{BB962C8B-B14F-4D97-AF65-F5344CB8AC3E}">
        <p14:creationId xmlns:p14="http://schemas.microsoft.com/office/powerpoint/2010/main" val="3078791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C68B487-1FDD-F14F-AD3D-982FC9A55D28}"/>
              </a:ext>
            </a:extLst>
          </p:cNvPr>
          <p:cNvSpPr>
            <a:spLocks noGrp="1"/>
          </p:cNvSpPr>
          <p:nvPr>
            <p:ph type="body" sz="quarter" idx="10"/>
          </p:nvPr>
        </p:nvSpPr>
        <p:spPr>
          <a:xfrm>
            <a:off x="7738430" y="1619208"/>
            <a:ext cx="3379515" cy="487680"/>
          </a:xfrm>
        </p:spPr>
        <p:txBody>
          <a:bodyPr>
            <a:noAutofit/>
          </a:bodyPr>
          <a:lstStyle/>
          <a:p>
            <a:r>
              <a:rPr lang="en-US" altLang="zh-CN" sz="2400" b="1" dirty="0">
                <a:solidFill>
                  <a:srgbClr val="002060"/>
                </a:solidFill>
                <a:highlight>
                  <a:srgbClr val="B1B1B1"/>
                </a:highlight>
              </a:rPr>
              <a:t>Introduction</a:t>
            </a:r>
            <a:endParaRPr lang="zh-CN" altLang="en-US" sz="2400" b="1" dirty="0">
              <a:solidFill>
                <a:srgbClr val="002060"/>
              </a:solidFill>
              <a:highlight>
                <a:srgbClr val="B1B1B1"/>
              </a:highlight>
            </a:endParaRPr>
          </a:p>
        </p:txBody>
      </p:sp>
      <p:sp>
        <p:nvSpPr>
          <p:cNvPr id="3" name="Text Placeholder 2">
            <a:extLst>
              <a:ext uri="{FF2B5EF4-FFF2-40B4-BE49-F238E27FC236}">
                <a16:creationId xmlns:a16="http://schemas.microsoft.com/office/drawing/2014/main" id="{1456CDD6-1A78-664D-B3CA-904168F3C254}"/>
              </a:ext>
            </a:extLst>
          </p:cNvPr>
          <p:cNvSpPr>
            <a:spLocks noGrp="1"/>
          </p:cNvSpPr>
          <p:nvPr>
            <p:ph type="body" sz="quarter" idx="11"/>
          </p:nvPr>
        </p:nvSpPr>
        <p:spPr>
          <a:xfrm>
            <a:off x="7738430" y="2708962"/>
            <a:ext cx="3055845" cy="487680"/>
          </a:xfrm>
        </p:spPr>
        <p:txBody>
          <a:bodyPr>
            <a:normAutofit/>
          </a:bodyPr>
          <a:lstStyle/>
          <a:p>
            <a:r>
              <a:rPr lang="en-US" altLang="zh-CN" sz="2400" b="1" dirty="0">
                <a:solidFill>
                  <a:srgbClr val="002060"/>
                </a:solidFill>
              </a:rPr>
              <a:t>Methods</a:t>
            </a:r>
            <a:endParaRPr lang="zh-CN" altLang="en-US" sz="2400" b="1" dirty="0">
              <a:solidFill>
                <a:srgbClr val="002060"/>
              </a:solidFill>
            </a:endParaRPr>
          </a:p>
        </p:txBody>
      </p:sp>
      <p:sp>
        <p:nvSpPr>
          <p:cNvPr id="4" name="Text Placeholder 3">
            <a:extLst>
              <a:ext uri="{FF2B5EF4-FFF2-40B4-BE49-F238E27FC236}">
                <a16:creationId xmlns:a16="http://schemas.microsoft.com/office/drawing/2014/main" id="{1138BFC7-4625-0F49-81B3-36750A2E31EC}"/>
              </a:ext>
            </a:extLst>
          </p:cNvPr>
          <p:cNvSpPr>
            <a:spLocks noGrp="1"/>
          </p:cNvSpPr>
          <p:nvPr>
            <p:ph type="body" sz="quarter" idx="12"/>
          </p:nvPr>
        </p:nvSpPr>
        <p:spPr>
          <a:xfrm>
            <a:off x="7738430" y="3798716"/>
            <a:ext cx="3055845" cy="487680"/>
          </a:xfrm>
        </p:spPr>
        <p:txBody>
          <a:bodyPr>
            <a:normAutofit/>
          </a:bodyPr>
          <a:lstStyle/>
          <a:p>
            <a:r>
              <a:rPr lang="en-US" altLang="zh-CN" sz="2400" b="1" dirty="0">
                <a:solidFill>
                  <a:srgbClr val="002060"/>
                </a:solidFill>
              </a:rPr>
              <a:t>Results</a:t>
            </a:r>
            <a:endParaRPr lang="zh-CN" altLang="en-US" sz="2400" b="1" dirty="0">
              <a:solidFill>
                <a:srgbClr val="002060"/>
              </a:solidFill>
            </a:endParaRPr>
          </a:p>
        </p:txBody>
      </p:sp>
      <p:sp>
        <p:nvSpPr>
          <p:cNvPr id="5" name="Text Placeholder 4">
            <a:extLst>
              <a:ext uri="{FF2B5EF4-FFF2-40B4-BE49-F238E27FC236}">
                <a16:creationId xmlns:a16="http://schemas.microsoft.com/office/drawing/2014/main" id="{E01C84E9-85B1-4842-8D65-F5F33B4E8D47}"/>
              </a:ext>
            </a:extLst>
          </p:cNvPr>
          <p:cNvSpPr>
            <a:spLocks noGrp="1"/>
          </p:cNvSpPr>
          <p:nvPr>
            <p:ph type="body" sz="quarter" idx="14"/>
          </p:nvPr>
        </p:nvSpPr>
        <p:spPr>
          <a:xfrm>
            <a:off x="7738430" y="4888470"/>
            <a:ext cx="3055845" cy="487680"/>
          </a:xfrm>
        </p:spPr>
        <p:txBody>
          <a:bodyPr>
            <a:normAutofit/>
          </a:bodyPr>
          <a:lstStyle/>
          <a:p>
            <a:r>
              <a:rPr lang="en-US" altLang="zh-CN" sz="2400" b="1" dirty="0">
                <a:solidFill>
                  <a:srgbClr val="002060"/>
                </a:solidFill>
              </a:rPr>
              <a:t>Discussion</a:t>
            </a:r>
            <a:endParaRPr lang="zh-CN" altLang="en-US" sz="2400" b="1" dirty="0">
              <a:solidFill>
                <a:srgbClr val="002060"/>
              </a:solidFill>
            </a:endParaRPr>
          </a:p>
        </p:txBody>
      </p:sp>
    </p:spTree>
    <p:extLst>
      <p:ext uri="{BB962C8B-B14F-4D97-AF65-F5344CB8AC3E}">
        <p14:creationId xmlns:p14="http://schemas.microsoft.com/office/powerpoint/2010/main" val="16850552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阅读障碍"/>
          <p:cNvSpPr txBox="1">
            <a:spLocks noGrp="1"/>
          </p:cNvSpPr>
          <p:nvPr>
            <p:ph type="title"/>
          </p:nvPr>
        </p:nvSpPr>
        <p:spPr>
          <a:xfrm>
            <a:off x="442913" y="243569"/>
            <a:ext cx="10917814" cy="617518"/>
          </a:xfrm>
          <a:prstGeom prst="rect">
            <a:avLst/>
          </a:prstGeom>
        </p:spPr>
        <p:txBody>
          <a:bodyPr vert="horz" lIns="91440" tIns="45720" rIns="91440" bIns="45720" rtlCol="0" anchor="ctr">
            <a:normAutofit fontScale="90000"/>
          </a:bodyPr>
          <a:lstStyle>
            <a:lvl1pPr>
              <a:defRPr>
                <a:latin typeface="宋体"/>
                <a:ea typeface="宋体"/>
                <a:cs typeface="宋体"/>
                <a:sym typeface="宋体"/>
              </a:defRPr>
            </a:lvl1pPr>
          </a:lstStyle>
          <a:p>
            <a:pPr>
              <a:defRPr b="1">
                <a:latin typeface="+mj-lt"/>
                <a:ea typeface="+mj-ea"/>
                <a:cs typeface="+mj-cs"/>
                <a:sym typeface="Calibri"/>
              </a:defRPr>
            </a:pPr>
            <a:r>
              <a:rPr kumimoji="1" lang="en-US" altLang="zh-CN" sz="4400" dirty="0"/>
              <a:t>Introduction—</a:t>
            </a:r>
            <a:r>
              <a:rPr lang="en-US" altLang="zh-CN" sz="4400" b="1" kern="1200" dirty="0">
                <a:latin typeface="+mj-lt"/>
                <a:ea typeface="+mj-ea"/>
                <a:cs typeface="+mj-cs"/>
                <a:sym typeface="宋体"/>
              </a:rPr>
              <a:t>Auditory</a:t>
            </a:r>
            <a:r>
              <a:rPr lang="zh-CN" altLang="en-US" sz="4400" b="1" kern="1200" dirty="0">
                <a:latin typeface="+mj-lt"/>
                <a:ea typeface="+mj-ea"/>
                <a:cs typeface="+mj-cs"/>
                <a:sym typeface="宋体"/>
              </a:rPr>
              <a:t> </a:t>
            </a:r>
            <a:r>
              <a:rPr lang="en-US" altLang="zh-CN" sz="4400" b="1" kern="1200" dirty="0">
                <a:latin typeface="+mj-lt"/>
                <a:ea typeface="+mj-ea"/>
                <a:cs typeface="+mj-cs"/>
                <a:sym typeface="宋体"/>
              </a:rPr>
              <a:t>Verbal</a:t>
            </a:r>
            <a:r>
              <a:rPr lang="zh-CN" altLang="en-US" sz="4400" b="1" kern="1200" dirty="0">
                <a:latin typeface="+mj-lt"/>
                <a:ea typeface="+mj-ea"/>
                <a:cs typeface="+mj-cs"/>
                <a:sym typeface="宋体"/>
              </a:rPr>
              <a:t> </a:t>
            </a:r>
            <a:r>
              <a:rPr lang="en-US" altLang="zh-CN" sz="4400" b="1" kern="1200" dirty="0">
                <a:latin typeface="+mj-lt"/>
                <a:ea typeface="+mj-ea"/>
                <a:cs typeface="+mj-cs"/>
                <a:sym typeface="宋体"/>
              </a:rPr>
              <a:t>hallucination</a:t>
            </a:r>
            <a:endParaRPr lang="en-US" sz="4400" b="1" kern="1200" dirty="0">
              <a:latin typeface="+mj-lt"/>
              <a:ea typeface="+mj-ea"/>
              <a:cs typeface="+mj-cs"/>
              <a:sym typeface="宋体"/>
            </a:endParaRPr>
          </a:p>
        </p:txBody>
      </p:sp>
      <p:sp>
        <p:nvSpPr>
          <p:cNvPr id="5" name="文本框 4">
            <a:extLst>
              <a:ext uri="{FF2B5EF4-FFF2-40B4-BE49-F238E27FC236}">
                <a16:creationId xmlns:a16="http://schemas.microsoft.com/office/drawing/2014/main" id="{B986DA59-E5CF-43C8-8491-897F71ECC851}"/>
              </a:ext>
            </a:extLst>
          </p:cNvPr>
          <p:cNvSpPr txBox="1"/>
          <p:nvPr/>
        </p:nvSpPr>
        <p:spPr>
          <a:xfrm>
            <a:off x="442913" y="1352180"/>
            <a:ext cx="7620432" cy="4644028"/>
          </a:xfrm>
          <a:prstGeom prst="rect">
            <a:avLst/>
          </a:prstGeom>
          <a:noFill/>
        </p:spPr>
        <p:txBody>
          <a:bodyPr wrap="square" rtlCol="0">
            <a:spAutoFit/>
          </a:bodyPr>
          <a:lstStyle/>
          <a:p>
            <a:pPr marL="285750" indent="-285750">
              <a:lnSpc>
                <a:spcPct val="150000"/>
              </a:lnSpc>
              <a:spcBef>
                <a:spcPts val="1200"/>
              </a:spcBef>
              <a:buFont typeface="Arial" panose="020B0604020202020204" pitchFamily="34" charset="0"/>
              <a:buChar char="•"/>
            </a:pPr>
            <a:r>
              <a:rPr lang="en-US" altLang="zh-CN" dirty="0">
                <a:latin typeface="ArialMT"/>
              </a:rPr>
              <a:t>Auditory </a:t>
            </a:r>
            <a:r>
              <a:rPr lang="en-US" altLang="zh-CN" dirty="0">
                <a:latin typeface="ArialMT"/>
                <a:sym typeface="宋体"/>
              </a:rPr>
              <a:t>Verbal </a:t>
            </a:r>
            <a:r>
              <a:rPr lang="en-US" altLang="zh-CN" dirty="0">
                <a:latin typeface="ArialMT"/>
              </a:rPr>
              <a:t>H</a:t>
            </a:r>
            <a:r>
              <a:rPr lang="en-US" altLang="zh-CN" sz="1800" dirty="0">
                <a:effectLst/>
                <a:latin typeface="ArialMT"/>
              </a:rPr>
              <a:t>allucination  (AVH) </a:t>
            </a:r>
            <a:r>
              <a:rPr lang="zh-CN" altLang="en-US" sz="1800" dirty="0">
                <a:effectLst/>
                <a:latin typeface="ArialMT"/>
              </a:rPr>
              <a:t> </a:t>
            </a:r>
            <a:r>
              <a:rPr lang="en-US" altLang="zh-CN" sz="1800" dirty="0">
                <a:effectLst/>
                <a:latin typeface="ArialMT"/>
              </a:rPr>
              <a:t>is a typical symptom presenting</a:t>
            </a:r>
            <a:r>
              <a:rPr lang="zh-CN" altLang="en-US" sz="1800" dirty="0">
                <a:effectLst/>
                <a:latin typeface="ArialMT"/>
              </a:rPr>
              <a:t> </a:t>
            </a:r>
            <a:r>
              <a:rPr lang="en-US" altLang="zh-CN" sz="1800" dirty="0">
                <a:effectLst/>
                <a:latin typeface="ArialMT"/>
              </a:rPr>
              <a:t>in about 64.3% to 83.4% of patients and is one of  the diagnostic criteria of schizophrenia (V et al. 2020)</a:t>
            </a:r>
            <a:endParaRPr lang="en-US" altLang="zh-CN" dirty="0">
              <a:latin typeface="宋体" panose="02010600030101010101" pitchFamily="2" charset="-122"/>
              <a:ea typeface="宋体" panose="02010600030101010101" pitchFamily="2" charset="-122"/>
            </a:endParaRPr>
          </a:p>
          <a:p>
            <a:pPr marL="285750" indent="-285750">
              <a:lnSpc>
                <a:spcPct val="150000"/>
              </a:lnSpc>
              <a:spcBef>
                <a:spcPts val="1200"/>
              </a:spcBef>
              <a:buFont typeface="Arial" panose="020B0604020202020204" pitchFamily="34" charset="0"/>
              <a:buChar char="•"/>
            </a:pPr>
            <a:r>
              <a:rPr lang="en-US" altLang="zh-CN" sz="1800" dirty="0">
                <a:effectLst/>
                <a:latin typeface="ArialMT"/>
              </a:rPr>
              <a:t>Patients with AVH often have abnormal experiences of hearing voices without external sound stimuli and are often regarded as developing a higher severity of schizophrenia</a:t>
            </a:r>
            <a:endParaRPr lang="en-US" altLang="zh-CN" sz="1800" dirty="0">
              <a:effectLst/>
              <a:latin typeface="宋体" panose="02010600030101010101" pitchFamily="2" charset="-122"/>
              <a:ea typeface="宋体" panose="02010600030101010101" pitchFamily="2" charset="-122"/>
            </a:endParaRPr>
          </a:p>
          <a:p>
            <a:pPr marL="285750" indent="-285750">
              <a:lnSpc>
                <a:spcPct val="150000"/>
              </a:lnSpc>
              <a:spcBef>
                <a:spcPts val="1200"/>
              </a:spcBef>
              <a:buFont typeface="Arial" panose="020B0604020202020204" pitchFamily="34" charset="0"/>
              <a:buChar char="•"/>
            </a:pPr>
            <a:r>
              <a:rPr lang="en-US" altLang="zh-CN" dirty="0">
                <a:latin typeface="ArialMT"/>
              </a:rPr>
              <a:t>U</a:t>
            </a:r>
            <a:r>
              <a:rPr lang="en-US" altLang="zh-CN" sz="1800" dirty="0">
                <a:effectLst/>
                <a:latin typeface="ArialMT"/>
              </a:rPr>
              <a:t>nderstanding the neural basis of AVH is important for the clinical diagnosis and further developing new treatment methods for the illness. </a:t>
            </a:r>
            <a:endParaRPr lang="en-US" altLang="zh-CN" dirty="0"/>
          </a:p>
          <a:p>
            <a:pPr>
              <a:lnSpc>
                <a:spcPct val="150000"/>
              </a:lnSpc>
              <a:spcBef>
                <a:spcPts val="1200"/>
              </a:spcBef>
            </a:pPr>
            <a:endParaRPr lang="en-US" altLang="zh-CN" dirty="0">
              <a:latin typeface="宋体" panose="02010600030101010101" pitchFamily="2" charset="-122"/>
              <a:ea typeface="宋体" panose="02010600030101010101" pitchFamily="2" charset="-122"/>
            </a:endParaRPr>
          </a:p>
        </p:txBody>
      </p:sp>
      <p:pic>
        <p:nvPicPr>
          <p:cNvPr id="8" name="图片 2">
            <a:extLst>
              <a:ext uri="{FF2B5EF4-FFF2-40B4-BE49-F238E27FC236}">
                <a16:creationId xmlns:a16="http://schemas.microsoft.com/office/drawing/2014/main" id="{C11CEE58-FD83-824E-A926-5C304D67AF7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675762" y="1885927"/>
            <a:ext cx="2871788" cy="2789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898E8E-4487-3746-A383-9F7BCAC33E59}"/>
              </a:ext>
            </a:extLst>
          </p:cNvPr>
          <p:cNvSpPr>
            <a:spLocks noGrp="1"/>
          </p:cNvSpPr>
          <p:nvPr>
            <p:ph type="title"/>
          </p:nvPr>
        </p:nvSpPr>
        <p:spPr/>
        <p:txBody>
          <a:bodyPr>
            <a:normAutofit/>
          </a:bodyPr>
          <a:lstStyle/>
          <a:p>
            <a:r>
              <a:rPr kumimoji="1" lang="en-US" altLang="zh-CN" dirty="0"/>
              <a:t>Introduction—Schizophrenia</a:t>
            </a:r>
            <a:endParaRPr kumimoji="1" lang="zh-CN" altLang="en-US" dirty="0"/>
          </a:p>
        </p:txBody>
      </p:sp>
      <p:pic>
        <p:nvPicPr>
          <p:cNvPr id="5" name="图片 4">
            <a:extLst>
              <a:ext uri="{FF2B5EF4-FFF2-40B4-BE49-F238E27FC236}">
                <a16:creationId xmlns:a16="http://schemas.microsoft.com/office/drawing/2014/main" id="{F8EBC340-35CF-F741-BBA3-C00957D35C86}"/>
              </a:ext>
            </a:extLst>
          </p:cNvPr>
          <p:cNvPicPr>
            <a:picLocks noChangeAspect="1"/>
          </p:cNvPicPr>
          <p:nvPr/>
        </p:nvPicPr>
        <p:blipFill>
          <a:blip r:embed="rId2"/>
          <a:stretch>
            <a:fillRect/>
          </a:stretch>
        </p:blipFill>
        <p:spPr>
          <a:xfrm>
            <a:off x="6783859" y="1063685"/>
            <a:ext cx="5229826" cy="4038651"/>
          </a:xfrm>
          <a:prstGeom prst="rect">
            <a:avLst/>
          </a:prstGeom>
        </p:spPr>
      </p:pic>
      <p:sp>
        <p:nvSpPr>
          <p:cNvPr id="6" name="文本框 5">
            <a:extLst>
              <a:ext uri="{FF2B5EF4-FFF2-40B4-BE49-F238E27FC236}">
                <a16:creationId xmlns:a16="http://schemas.microsoft.com/office/drawing/2014/main" id="{AC4B890D-32AC-B849-8116-658E4BCAF78B}"/>
              </a:ext>
            </a:extLst>
          </p:cNvPr>
          <p:cNvSpPr txBox="1"/>
          <p:nvPr/>
        </p:nvSpPr>
        <p:spPr>
          <a:xfrm>
            <a:off x="442913" y="1484285"/>
            <a:ext cx="6609051" cy="4536306"/>
          </a:xfrm>
          <a:prstGeom prst="rect">
            <a:avLst/>
          </a:prstGeom>
          <a:noFill/>
        </p:spPr>
        <p:txBody>
          <a:bodyPr wrap="square" rtlCol="0">
            <a:spAutoFit/>
          </a:bodyPr>
          <a:lstStyle/>
          <a:p>
            <a:pPr marL="285750" indent="-285750">
              <a:lnSpc>
                <a:spcPct val="150000"/>
              </a:lnSpc>
              <a:spcBef>
                <a:spcPts val="1200"/>
              </a:spcBef>
              <a:buFont typeface="Arial" panose="020B0604020202020204" pitchFamily="34" charset="0"/>
              <a:buChar char="•"/>
            </a:pPr>
            <a:r>
              <a:rPr lang="en-US" altLang="zh-CN" dirty="0">
                <a:latin typeface="ArialMT"/>
              </a:rPr>
              <a:t>SCZs</a:t>
            </a:r>
            <a:r>
              <a:rPr lang="zh-CN" altLang="en-US" dirty="0">
                <a:latin typeface="ArialMT"/>
              </a:rPr>
              <a:t> </a:t>
            </a:r>
            <a:r>
              <a:rPr lang="en-US" altLang="zh-CN" dirty="0">
                <a:latin typeface="ArialMT"/>
              </a:rPr>
              <a:t>have</a:t>
            </a:r>
            <a:r>
              <a:rPr lang="zh-CN" altLang="en-US" dirty="0">
                <a:latin typeface="ArialMT"/>
              </a:rPr>
              <a:t> </a:t>
            </a:r>
            <a:r>
              <a:rPr lang="en-US" altLang="zh-CN" dirty="0">
                <a:latin typeface="ArialMT"/>
              </a:rPr>
              <a:t>cognitive</a:t>
            </a:r>
            <a:r>
              <a:rPr lang="zh-CN" altLang="en-US" dirty="0">
                <a:latin typeface="ArialMT"/>
              </a:rPr>
              <a:t> </a:t>
            </a:r>
            <a:r>
              <a:rPr lang="en-US" altLang="zh-CN" dirty="0">
                <a:latin typeface="ArialMT"/>
              </a:rPr>
              <a:t>impairments—P300—endophenotype</a:t>
            </a:r>
            <a:r>
              <a:rPr lang="zh-CN" altLang="zh-CN" dirty="0">
                <a:latin typeface="ArialMT"/>
              </a:rPr>
              <a:t> </a:t>
            </a:r>
            <a:endParaRPr lang="en-US" altLang="zh-CN" dirty="0">
              <a:latin typeface="ArialMT"/>
            </a:endParaRPr>
          </a:p>
          <a:p>
            <a:pPr marL="285750" indent="-285750">
              <a:lnSpc>
                <a:spcPct val="150000"/>
              </a:lnSpc>
              <a:spcBef>
                <a:spcPts val="1200"/>
              </a:spcBef>
              <a:buFont typeface="Arial" panose="020B0604020202020204" pitchFamily="34" charset="0"/>
              <a:buChar char="•"/>
            </a:pPr>
            <a:r>
              <a:rPr lang="en-US" altLang="zh-CN" dirty="0">
                <a:latin typeface="ArialMT"/>
              </a:rPr>
              <a:t>Both</a:t>
            </a:r>
            <a:r>
              <a:rPr lang="zh-CN" altLang="en-US" dirty="0">
                <a:latin typeface="ArialMT"/>
              </a:rPr>
              <a:t> </a:t>
            </a:r>
            <a:r>
              <a:rPr lang="en-US" altLang="zh-CN" dirty="0">
                <a:latin typeface="ArialMT"/>
              </a:rPr>
              <a:t>AVH</a:t>
            </a:r>
            <a:r>
              <a:rPr lang="zh-CN" altLang="en-US" dirty="0">
                <a:latin typeface="ArialMT"/>
              </a:rPr>
              <a:t> </a:t>
            </a:r>
            <a:r>
              <a:rPr lang="en-US" altLang="zh-CN" dirty="0">
                <a:latin typeface="ArialMT"/>
              </a:rPr>
              <a:t>and</a:t>
            </a:r>
            <a:r>
              <a:rPr lang="zh-CN" altLang="en-US" dirty="0">
                <a:latin typeface="ArialMT"/>
              </a:rPr>
              <a:t> </a:t>
            </a:r>
            <a:r>
              <a:rPr lang="en-US" altLang="zh-CN" dirty="0">
                <a:latin typeface="ArialMT"/>
              </a:rPr>
              <a:t>non</a:t>
            </a:r>
            <a:r>
              <a:rPr lang="zh-CN" altLang="en-US" dirty="0">
                <a:latin typeface="ArialMT"/>
              </a:rPr>
              <a:t> </a:t>
            </a:r>
            <a:r>
              <a:rPr lang="en-US" altLang="zh-CN" dirty="0">
                <a:latin typeface="ArialMT"/>
              </a:rPr>
              <a:t>AVH</a:t>
            </a:r>
            <a:r>
              <a:rPr lang="zh-CN" altLang="en-US" dirty="0">
                <a:latin typeface="ArialMT"/>
              </a:rPr>
              <a:t> </a:t>
            </a:r>
            <a:r>
              <a:rPr lang="en-US" altLang="zh-CN" dirty="0">
                <a:latin typeface="ArialMT"/>
              </a:rPr>
              <a:t>experience severe cognitive impairments</a:t>
            </a:r>
          </a:p>
          <a:p>
            <a:pPr marL="285750" indent="-285750">
              <a:lnSpc>
                <a:spcPct val="150000"/>
              </a:lnSpc>
              <a:spcBef>
                <a:spcPts val="1200"/>
              </a:spcBef>
              <a:buFont typeface="Arial" panose="020B0604020202020204" pitchFamily="34" charset="0"/>
              <a:buChar char="•"/>
            </a:pPr>
            <a:r>
              <a:rPr lang="en-US" altLang="zh-CN" dirty="0">
                <a:latin typeface="ArialMT"/>
              </a:rPr>
              <a:t>dysconnectivity hypothesis—functional connectivity between prefrontal and temporal regions</a:t>
            </a:r>
            <a:r>
              <a:rPr lang="zh-CN" altLang="zh-CN" dirty="0">
                <a:latin typeface="ArialMT"/>
              </a:rPr>
              <a:t> </a:t>
            </a:r>
            <a:endParaRPr lang="en-US" altLang="zh-CN" dirty="0">
              <a:latin typeface="ArialMT"/>
            </a:endParaRPr>
          </a:p>
          <a:p>
            <a:pPr marL="285750" indent="-285750">
              <a:lnSpc>
                <a:spcPct val="150000"/>
              </a:lnSpc>
              <a:spcBef>
                <a:spcPts val="1200"/>
              </a:spcBef>
              <a:buFont typeface="Arial" panose="020B0604020202020204" pitchFamily="34" charset="0"/>
              <a:buChar char="•"/>
            </a:pPr>
            <a:endParaRPr lang="en-US" altLang="zh-CN" dirty="0">
              <a:latin typeface="ArialMT"/>
            </a:endParaRPr>
          </a:p>
          <a:p>
            <a:pPr marL="285750" indent="-285750">
              <a:lnSpc>
                <a:spcPct val="150000"/>
              </a:lnSpc>
              <a:spcBef>
                <a:spcPts val="1200"/>
              </a:spcBef>
              <a:buFont typeface="Arial" panose="020B0604020202020204" pitchFamily="34" charset="0"/>
              <a:buChar char="•"/>
            </a:pPr>
            <a:r>
              <a:rPr lang="en-US" altLang="zh-CN" dirty="0">
                <a:latin typeface="ArialMT"/>
              </a:rPr>
              <a:t>Using</a:t>
            </a:r>
            <a:r>
              <a:rPr lang="zh-CN" altLang="en-US" dirty="0">
                <a:latin typeface="ArialMT"/>
              </a:rPr>
              <a:t> </a:t>
            </a:r>
            <a:r>
              <a:rPr lang="en-US" altLang="zh-CN" dirty="0">
                <a:latin typeface="ArialMT"/>
              </a:rPr>
              <a:t>various electrophysiological indicators</a:t>
            </a:r>
            <a:r>
              <a:rPr lang="zh-CN" altLang="en-US" dirty="0">
                <a:latin typeface="ArialMT"/>
              </a:rPr>
              <a:t> </a:t>
            </a:r>
            <a:r>
              <a:rPr lang="en-US" altLang="zh-CN" dirty="0">
                <a:latin typeface="ArialMT"/>
              </a:rPr>
              <a:t>and brain network features</a:t>
            </a:r>
            <a:r>
              <a:rPr lang="zh-CN" altLang="en-US" dirty="0">
                <a:latin typeface="ArialMT"/>
              </a:rPr>
              <a:t> </a:t>
            </a:r>
            <a:r>
              <a:rPr lang="en-US" altLang="zh-CN" dirty="0">
                <a:latin typeface="ArialMT"/>
              </a:rPr>
              <a:t>to</a:t>
            </a:r>
            <a:r>
              <a:rPr lang="zh-CN" altLang="en-US" dirty="0">
                <a:latin typeface="ArialMT"/>
              </a:rPr>
              <a:t> </a:t>
            </a:r>
            <a:r>
              <a:rPr lang="en-US" altLang="zh-CN" dirty="0">
                <a:latin typeface="ArialMT"/>
              </a:rPr>
              <a:t>detect</a:t>
            </a:r>
            <a:r>
              <a:rPr lang="zh-CN" altLang="en-US" dirty="0">
                <a:latin typeface="ArialMT"/>
              </a:rPr>
              <a:t> </a:t>
            </a:r>
            <a:r>
              <a:rPr lang="en-US" altLang="zh-CN" dirty="0">
                <a:latin typeface="ArialMT"/>
              </a:rPr>
              <a:t>difference</a:t>
            </a:r>
            <a:r>
              <a:rPr lang="zh-CN" altLang="en-US" dirty="0">
                <a:latin typeface="ArialMT"/>
              </a:rPr>
              <a:t> </a:t>
            </a:r>
            <a:r>
              <a:rPr lang="en-US" altLang="zh-CN" dirty="0">
                <a:latin typeface="ArialMT"/>
              </a:rPr>
              <a:t>of</a:t>
            </a:r>
            <a:r>
              <a:rPr lang="zh-CN" altLang="en-US" dirty="0">
                <a:latin typeface="ArialMT"/>
              </a:rPr>
              <a:t> </a:t>
            </a:r>
            <a:r>
              <a:rPr lang="en-US" altLang="zh-CN" dirty="0">
                <a:latin typeface="ArialMT"/>
              </a:rPr>
              <a:t>AVH</a:t>
            </a:r>
            <a:r>
              <a:rPr lang="zh-CN" altLang="en-US" dirty="0">
                <a:latin typeface="ArialMT"/>
              </a:rPr>
              <a:t> </a:t>
            </a:r>
            <a:r>
              <a:rPr lang="en-US" altLang="zh-CN" dirty="0">
                <a:latin typeface="ArialMT"/>
              </a:rPr>
              <a:t>and</a:t>
            </a:r>
            <a:r>
              <a:rPr lang="zh-CN" altLang="en-US" dirty="0">
                <a:latin typeface="ArialMT"/>
              </a:rPr>
              <a:t> </a:t>
            </a:r>
            <a:r>
              <a:rPr lang="en-US" altLang="zh-CN" dirty="0">
                <a:latin typeface="ArialMT"/>
              </a:rPr>
              <a:t>non-AVH</a:t>
            </a:r>
          </a:p>
          <a:p>
            <a:pPr>
              <a:lnSpc>
                <a:spcPct val="150000"/>
              </a:lnSpc>
              <a:spcBef>
                <a:spcPts val="1200"/>
              </a:spcBef>
            </a:pPr>
            <a:endParaRPr lang="en-US" altLang="zh-CN" dirty="0">
              <a:latin typeface="宋体" panose="02010600030101010101" pitchFamily="2" charset="-122"/>
              <a:ea typeface="宋体" panose="02010600030101010101" pitchFamily="2" charset="-122"/>
            </a:endParaRPr>
          </a:p>
        </p:txBody>
      </p:sp>
      <p:sp>
        <p:nvSpPr>
          <p:cNvPr id="10" name="文本框 9">
            <a:extLst>
              <a:ext uri="{FF2B5EF4-FFF2-40B4-BE49-F238E27FC236}">
                <a16:creationId xmlns:a16="http://schemas.microsoft.com/office/drawing/2014/main" id="{EE868AAB-4F92-5449-9F31-3440B8054305}"/>
              </a:ext>
            </a:extLst>
          </p:cNvPr>
          <p:cNvSpPr txBox="1"/>
          <p:nvPr/>
        </p:nvSpPr>
        <p:spPr>
          <a:xfrm>
            <a:off x="10328821" y="6102157"/>
            <a:ext cx="1684864" cy="292196"/>
          </a:xfrm>
          <a:prstGeom prst="rect">
            <a:avLst/>
          </a:prstGeom>
          <a:noFill/>
        </p:spPr>
        <p:txBody>
          <a:bodyPr wrap="square">
            <a:spAutoFit/>
          </a:bodyPr>
          <a:lstStyle/>
          <a:p>
            <a:pPr>
              <a:lnSpc>
                <a:spcPct val="150000"/>
              </a:lnSpc>
              <a:spcBef>
                <a:spcPts val="1200"/>
              </a:spcBef>
            </a:pPr>
            <a:r>
              <a:rPr lang="en-US" altLang="zh-CN" sz="1000" dirty="0">
                <a:latin typeface="ArialMT"/>
              </a:rPr>
              <a:t>Li(#),</a:t>
            </a:r>
            <a:r>
              <a:rPr lang="zh-CN" altLang="en-US" sz="1000" dirty="0">
                <a:latin typeface="ArialMT"/>
              </a:rPr>
              <a:t> </a:t>
            </a:r>
            <a:r>
              <a:rPr lang="en-US" altLang="zh-CN" sz="1000" dirty="0">
                <a:latin typeface="ArialMT"/>
              </a:rPr>
              <a:t>Wang(#)</a:t>
            </a:r>
            <a:r>
              <a:rPr lang="zh-CN" altLang="en-US" sz="1000" dirty="0">
                <a:latin typeface="ArialMT"/>
              </a:rPr>
              <a:t> </a:t>
            </a:r>
            <a:r>
              <a:rPr lang="en-US" altLang="zh-CN" sz="1000" dirty="0">
                <a:latin typeface="ArialMT"/>
              </a:rPr>
              <a:t>et</a:t>
            </a:r>
            <a:r>
              <a:rPr lang="zh-CN" altLang="en-US" sz="1000" dirty="0">
                <a:latin typeface="ArialMT"/>
              </a:rPr>
              <a:t> </a:t>
            </a:r>
            <a:r>
              <a:rPr lang="en-US" altLang="zh-CN" sz="1000" dirty="0">
                <a:latin typeface="ArialMT"/>
              </a:rPr>
              <a:t>al.,</a:t>
            </a:r>
            <a:r>
              <a:rPr lang="zh-CN" altLang="en-US" sz="1000" dirty="0">
                <a:latin typeface="ArialMT"/>
              </a:rPr>
              <a:t> </a:t>
            </a:r>
            <a:r>
              <a:rPr lang="en-US" altLang="zh-CN" sz="1000" dirty="0">
                <a:latin typeface="ArialMT"/>
              </a:rPr>
              <a:t>2019</a:t>
            </a:r>
          </a:p>
        </p:txBody>
      </p:sp>
    </p:spTree>
    <p:extLst>
      <p:ext uri="{BB962C8B-B14F-4D97-AF65-F5344CB8AC3E}">
        <p14:creationId xmlns:p14="http://schemas.microsoft.com/office/powerpoint/2010/main" val="2603494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阅读障碍"/>
          <p:cNvSpPr txBox="1">
            <a:spLocks noGrp="1"/>
          </p:cNvSpPr>
          <p:nvPr>
            <p:ph type="title"/>
          </p:nvPr>
        </p:nvSpPr>
        <p:spPr>
          <a:prstGeom prst="rect">
            <a:avLst/>
          </a:prstGeom>
        </p:spPr>
        <p:txBody>
          <a:bodyPr vert="horz" lIns="91440" tIns="45720" rIns="91440" bIns="45720" rtlCol="0" anchor="ctr">
            <a:normAutofit fontScale="90000"/>
          </a:bodyPr>
          <a:lstStyle>
            <a:lvl1pPr>
              <a:defRPr>
                <a:latin typeface="宋体"/>
                <a:ea typeface="宋体"/>
                <a:cs typeface="宋体"/>
                <a:sym typeface="宋体"/>
              </a:defRPr>
            </a:lvl1pPr>
          </a:lstStyle>
          <a:p>
            <a:pPr>
              <a:defRPr b="1">
                <a:latin typeface="+mj-lt"/>
                <a:ea typeface="+mj-ea"/>
                <a:cs typeface="+mj-cs"/>
                <a:sym typeface="Calibri"/>
              </a:defRPr>
            </a:pPr>
            <a:r>
              <a:rPr lang="en-US" altLang="zh-CN" sz="4400" b="1" kern="1200" dirty="0">
                <a:latin typeface="+mj-lt"/>
                <a:ea typeface="+mj-ea"/>
                <a:cs typeface="+mj-cs"/>
                <a:sym typeface="宋体"/>
              </a:rPr>
              <a:t>Methods</a:t>
            </a:r>
            <a:endParaRPr lang="en-US" sz="4400" b="1" kern="1200" dirty="0">
              <a:latin typeface="+mj-lt"/>
              <a:ea typeface="+mj-ea"/>
              <a:cs typeface="+mj-cs"/>
              <a:sym typeface="宋体"/>
            </a:endParaRPr>
          </a:p>
        </p:txBody>
      </p:sp>
      <p:sp>
        <p:nvSpPr>
          <p:cNvPr id="5" name="文本框 4">
            <a:extLst>
              <a:ext uri="{FF2B5EF4-FFF2-40B4-BE49-F238E27FC236}">
                <a16:creationId xmlns:a16="http://schemas.microsoft.com/office/drawing/2014/main" id="{B986DA59-E5CF-43C8-8491-897F71ECC851}"/>
              </a:ext>
            </a:extLst>
          </p:cNvPr>
          <p:cNvSpPr txBox="1"/>
          <p:nvPr/>
        </p:nvSpPr>
        <p:spPr>
          <a:xfrm>
            <a:off x="442912" y="1033065"/>
            <a:ext cx="7246691" cy="463910"/>
          </a:xfrm>
          <a:prstGeom prst="rect">
            <a:avLst/>
          </a:prstGeom>
          <a:noFill/>
        </p:spPr>
        <p:txBody>
          <a:bodyPr wrap="square" rtlCol="0">
            <a:spAutoFit/>
          </a:bodyPr>
          <a:lstStyle/>
          <a:p>
            <a:pPr algn="just">
              <a:lnSpc>
                <a:spcPct val="150000"/>
              </a:lnSpc>
            </a:pPr>
            <a:r>
              <a:rPr lang="en-US" altLang="zh-CN" sz="1800" kern="100" dirty="0">
                <a:effectLst/>
                <a:latin typeface="Times New Roman" panose="02020603050405020304" pitchFamily="18" charset="0"/>
                <a:ea typeface="DengXian" panose="02010600030101010101" pitchFamily="2" charset="-122"/>
                <a:cs typeface="Times New Roman" panose="02020603050405020304" pitchFamily="18" charset="0"/>
              </a:rPr>
              <a:t>Sample characteristics of patients and healthy controls [mean (S.D.)]</a:t>
            </a:r>
            <a:endParaRPr lang="zh-CN" altLang="zh-CN" sz="1800" kern="100" dirty="0">
              <a:effectLst/>
              <a:latin typeface="DengXian" panose="02010600030101010101" pitchFamily="2" charset="-122"/>
              <a:ea typeface="DengXian" panose="02010600030101010101" pitchFamily="2" charset="-122"/>
              <a:cs typeface="Times New Roman" panose="02020603050405020304" pitchFamily="18" charset="0"/>
            </a:endParaRPr>
          </a:p>
        </p:txBody>
      </p:sp>
      <p:graphicFrame>
        <p:nvGraphicFramePr>
          <p:cNvPr id="4" name="表格 3">
            <a:extLst>
              <a:ext uri="{FF2B5EF4-FFF2-40B4-BE49-F238E27FC236}">
                <a16:creationId xmlns:a16="http://schemas.microsoft.com/office/drawing/2014/main" id="{15AA16E4-C874-C445-AAF8-702DDF4DF902}"/>
              </a:ext>
            </a:extLst>
          </p:cNvPr>
          <p:cNvGraphicFramePr>
            <a:graphicFrameLocks noGrp="1"/>
          </p:cNvGraphicFramePr>
          <p:nvPr>
            <p:extLst>
              <p:ext uri="{D42A27DB-BD31-4B8C-83A1-F6EECF244321}">
                <p14:modId xmlns:p14="http://schemas.microsoft.com/office/powerpoint/2010/main" val="3171539416"/>
              </p:ext>
            </p:extLst>
          </p:nvPr>
        </p:nvGraphicFramePr>
        <p:xfrm>
          <a:off x="465355" y="1535344"/>
          <a:ext cx="7057663" cy="2778104"/>
        </p:xfrm>
        <a:graphic>
          <a:graphicData uri="http://schemas.openxmlformats.org/drawingml/2006/table">
            <a:tbl>
              <a:tblPr firstRow="1" firstCol="1" bandRow="1">
                <a:tableStyleId>{5C22544A-7EE6-4342-B048-85BDC9FD1C3A}</a:tableStyleId>
              </a:tblPr>
              <a:tblGrid>
                <a:gridCol w="2119024">
                  <a:extLst>
                    <a:ext uri="{9D8B030D-6E8A-4147-A177-3AD203B41FA5}">
                      <a16:colId xmlns:a16="http://schemas.microsoft.com/office/drawing/2014/main" val="864116029"/>
                    </a:ext>
                  </a:extLst>
                </a:gridCol>
                <a:gridCol w="1409394">
                  <a:extLst>
                    <a:ext uri="{9D8B030D-6E8A-4147-A177-3AD203B41FA5}">
                      <a16:colId xmlns:a16="http://schemas.microsoft.com/office/drawing/2014/main" val="795541118"/>
                    </a:ext>
                  </a:extLst>
                </a:gridCol>
                <a:gridCol w="1406223">
                  <a:extLst>
                    <a:ext uri="{9D8B030D-6E8A-4147-A177-3AD203B41FA5}">
                      <a16:colId xmlns:a16="http://schemas.microsoft.com/office/drawing/2014/main" val="2653901292"/>
                    </a:ext>
                  </a:extLst>
                </a:gridCol>
                <a:gridCol w="1177244">
                  <a:extLst>
                    <a:ext uri="{9D8B030D-6E8A-4147-A177-3AD203B41FA5}">
                      <a16:colId xmlns:a16="http://schemas.microsoft.com/office/drawing/2014/main" val="2709699655"/>
                    </a:ext>
                  </a:extLst>
                </a:gridCol>
                <a:gridCol w="945778">
                  <a:extLst>
                    <a:ext uri="{9D8B030D-6E8A-4147-A177-3AD203B41FA5}">
                      <a16:colId xmlns:a16="http://schemas.microsoft.com/office/drawing/2014/main" val="1446009999"/>
                    </a:ext>
                  </a:extLst>
                </a:gridCol>
              </a:tblGrid>
              <a:tr h="306194">
                <a:tc>
                  <a:txBody>
                    <a:bodyPr/>
                    <a:lstStyle/>
                    <a:p>
                      <a:pPr algn="just">
                        <a:lnSpc>
                          <a:spcPct val="150000"/>
                        </a:lnSpc>
                      </a:pPr>
                      <a:r>
                        <a:rPr lang="en-US" sz="1050" kern="100">
                          <a:effectLst/>
                        </a:rPr>
                        <a:t> </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dirty="0">
                          <a:effectLst/>
                        </a:rPr>
                        <a:t>non-AVH</a:t>
                      </a:r>
                      <a:r>
                        <a:rPr lang="zh-CN" altLang="en-US" sz="1050" kern="100" dirty="0">
                          <a:effectLst/>
                        </a:rPr>
                        <a:t> </a:t>
                      </a:r>
                      <a:r>
                        <a:rPr lang="en-US" sz="1050" kern="100" dirty="0">
                          <a:effectLst/>
                        </a:rPr>
                        <a:t>(n = 19)</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dirty="0">
                          <a:effectLst/>
                        </a:rPr>
                        <a:t>AVH</a:t>
                      </a:r>
                      <a:r>
                        <a:rPr lang="zh-CN" altLang="en-US" sz="1050" kern="100" dirty="0">
                          <a:effectLst/>
                        </a:rPr>
                        <a:t> </a:t>
                      </a:r>
                      <a:r>
                        <a:rPr lang="en-US" sz="1050" kern="100" dirty="0">
                          <a:effectLst/>
                        </a:rPr>
                        <a:t>(n = 23)</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dirty="0">
                          <a:effectLst/>
                        </a:rPr>
                        <a:t>HC</a:t>
                      </a:r>
                      <a:r>
                        <a:rPr lang="zh-CN" altLang="en-US" sz="1050" kern="100" dirty="0">
                          <a:effectLst/>
                        </a:rPr>
                        <a:t>  </a:t>
                      </a:r>
                      <a:r>
                        <a:rPr lang="en-US" sz="1050" kern="100" dirty="0">
                          <a:effectLst/>
                        </a:rPr>
                        <a:t>(n = 29)</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tc>
                <a:tc>
                  <a:txBody>
                    <a:bodyPr/>
                    <a:lstStyle/>
                    <a:p>
                      <a:pPr algn="just">
                        <a:lnSpc>
                          <a:spcPct val="150000"/>
                        </a:lnSpc>
                      </a:pPr>
                      <a:r>
                        <a:rPr lang="en-US" sz="1050" kern="100" dirty="0">
                          <a:effectLst/>
                        </a:rPr>
                        <a:t>P </a:t>
                      </a:r>
                      <a:r>
                        <a:rPr lang="en-US" sz="1050" kern="100" dirty="0" err="1">
                          <a:effectLst/>
                        </a:rPr>
                        <a:t>value</a:t>
                      </a:r>
                      <a:r>
                        <a:rPr lang="en-US" sz="1050" kern="100" baseline="30000" dirty="0" err="1">
                          <a:effectLst/>
                        </a:rPr>
                        <a:t>b</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60166949"/>
                  </a:ext>
                </a:extLst>
              </a:tr>
              <a:tr h="326833">
                <a:tc>
                  <a:txBody>
                    <a:bodyPr/>
                    <a:lstStyle/>
                    <a:p>
                      <a:pPr algn="just">
                        <a:lnSpc>
                          <a:spcPct val="150000"/>
                        </a:lnSpc>
                      </a:pPr>
                      <a:r>
                        <a:rPr lang="en-US" sz="1050" kern="100">
                          <a:effectLst/>
                        </a:rPr>
                        <a:t>Age</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27.84(7.88)</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29.26(8.76)</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25.66(6.59)</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0.241</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54511235"/>
                  </a:ext>
                </a:extLst>
              </a:tr>
              <a:tr h="326833">
                <a:tc>
                  <a:txBody>
                    <a:bodyPr/>
                    <a:lstStyle/>
                    <a:p>
                      <a:pPr algn="just">
                        <a:lnSpc>
                          <a:spcPct val="150000"/>
                        </a:lnSpc>
                      </a:pPr>
                      <a:r>
                        <a:rPr lang="en-US" sz="1050" kern="100">
                          <a:effectLst/>
                        </a:rPr>
                        <a:t>Gender (M/F)</a:t>
                      </a:r>
                      <a:r>
                        <a:rPr lang="en-US" sz="1050" kern="100" baseline="30000">
                          <a:effectLst/>
                        </a:rPr>
                        <a:t>a</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dirty="0">
                          <a:effectLst/>
                        </a:rPr>
                        <a:t>11/8</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6/17</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16/13</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0.057</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031369911"/>
                  </a:ext>
                </a:extLst>
              </a:tr>
              <a:tr h="326833">
                <a:tc>
                  <a:txBody>
                    <a:bodyPr/>
                    <a:lstStyle/>
                    <a:p>
                      <a:pPr algn="just">
                        <a:lnSpc>
                          <a:spcPct val="150000"/>
                        </a:lnSpc>
                      </a:pPr>
                      <a:r>
                        <a:rPr lang="en-US" sz="1050" kern="100">
                          <a:effectLst/>
                        </a:rPr>
                        <a:t>Education</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14.53 (2.93)</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13.52 (2.71)</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dirty="0">
                          <a:effectLst/>
                        </a:rPr>
                        <a:t>15.24 (2.26)</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0.067</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726667929"/>
                  </a:ext>
                </a:extLst>
              </a:tr>
              <a:tr h="326833">
                <a:tc>
                  <a:txBody>
                    <a:bodyPr/>
                    <a:lstStyle/>
                    <a:p>
                      <a:pPr algn="just">
                        <a:lnSpc>
                          <a:spcPct val="150000"/>
                        </a:lnSpc>
                      </a:pPr>
                      <a:r>
                        <a:rPr lang="en-US" sz="1050" kern="100">
                          <a:effectLst/>
                        </a:rPr>
                        <a:t>Onset</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22.32 (7.06)</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23.48 (8.08)</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0.626</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43743661"/>
                  </a:ext>
                </a:extLst>
              </a:tr>
              <a:tr h="326833">
                <a:tc>
                  <a:txBody>
                    <a:bodyPr/>
                    <a:lstStyle/>
                    <a:p>
                      <a:pPr algn="just">
                        <a:lnSpc>
                          <a:spcPct val="150000"/>
                        </a:lnSpc>
                      </a:pPr>
                      <a:r>
                        <a:rPr lang="en-US" sz="1050" kern="100">
                          <a:effectLst/>
                        </a:rPr>
                        <a:t>Length of illness</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5.54 (6.31)</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5.80 (6.72)</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0.896</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37661721"/>
                  </a:ext>
                </a:extLst>
              </a:tr>
              <a:tr h="326833">
                <a:tc>
                  <a:txBody>
                    <a:bodyPr/>
                    <a:lstStyle/>
                    <a:p>
                      <a:pPr algn="just">
                        <a:lnSpc>
                          <a:spcPct val="150000"/>
                        </a:lnSpc>
                      </a:pPr>
                      <a:r>
                        <a:rPr lang="en-US" sz="1050" kern="100">
                          <a:effectLst/>
                        </a:rPr>
                        <a:t>BPRS</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34.89 (10.10)</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dirty="0">
                          <a:effectLst/>
                        </a:rPr>
                        <a:t>35.17 (9.06)</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0.925</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05551741"/>
                  </a:ext>
                </a:extLst>
              </a:tr>
              <a:tr h="510912">
                <a:tc>
                  <a:txBody>
                    <a:bodyPr/>
                    <a:lstStyle/>
                    <a:p>
                      <a:pPr algn="just">
                        <a:lnSpc>
                          <a:spcPct val="150000"/>
                        </a:lnSpc>
                      </a:pPr>
                      <a:r>
                        <a:rPr lang="en-US" sz="1050" kern="0" dirty="0">
                          <a:effectLst/>
                        </a:rPr>
                        <a:t>Daily </a:t>
                      </a:r>
                      <a:r>
                        <a:rPr lang="en-US" sz="1050" kern="100" dirty="0">
                          <a:effectLst/>
                        </a:rPr>
                        <a:t>Chlorpromazine</a:t>
                      </a:r>
                      <a:r>
                        <a:rPr lang="en-US" sz="1050" kern="0" dirty="0">
                          <a:effectLst/>
                        </a:rPr>
                        <a:t> equivalent (mg)</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dirty="0">
                          <a:effectLst/>
                        </a:rPr>
                        <a:t>399.18 (192.25)</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566.58 (317.83)</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a:effectLst/>
                        </a:rPr>
                        <a:t>--</a:t>
                      </a:r>
                      <a:endParaRPr lang="zh-CN" sz="1050" kern="10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tc>
                  <a:txBody>
                    <a:bodyPr/>
                    <a:lstStyle/>
                    <a:p>
                      <a:pPr algn="just">
                        <a:lnSpc>
                          <a:spcPct val="150000"/>
                        </a:lnSpc>
                      </a:pPr>
                      <a:r>
                        <a:rPr lang="en-US" sz="1050" kern="100" dirty="0">
                          <a:effectLst/>
                        </a:rPr>
                        <a:t>0.051</a:t>
                      </a:r>
                      <a:endParaRPr lang="zh-CN" sz="1050" kern="100" dirty="0">
                        <a:effectLst/>
                        <a:latin typeface="DengXian" panose="02010600030101010101" pitchFamily="2" charset="-122"/>
                        <a:ea typeface="DengXian"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27472249"/>
                  </a:ext>
                </a:extLst>
              </a:tr>
            </a:tbl>
          </a:graphicData>
        </a:graphic>
      </p:graphicFrame>
      <p:pic>
        <p:nvPicPr>
          <p:cNvPr id="6" name="图片 5">
            <a:extLst>
              <a:ext uri="{FF2B5EF4-FFF2-40B4-BE49-F238E27FC236}">
                <a16:creationId xmlns:a16="http://schemas.microsoft.com/office/drawing/2014/main" id="{CD4DADE0-0F82-E949-AE2A-067A29E8A515}"/>
              </a:ext>
            </a:extLst>
          </p:cNvPr>
          <p:cNvPicPr>
            <a:picLocks noChangeAspect="1"/>
          </p:cNvPicPr>
          <p:nvPr/>
        </p:nvPicPr>
        <p:blipFill>
          <a:blip r:embed="rId3"/>
          <a:stretch>
            <a:fillRect/>
          </a:stretch>
        </p:blipFill>
        <p:spPr>
          <a:xfrm>
            <a:off x="442912" y="4424290"/>
            <a:ext cx="6326915" cy="2230823"/>
          </a:xfrm>
          <a:prstGeom prst="rect">
            <a:avLst/>
          </a:prstGeom>
        </p:spPr>
      </p:pic>
      <p:sp>
        <p:nvSpPr>
          <p:cNvPr id="10" name="文本框 9">
            <a:extLst>
              <a:ext uri="{FF2B5EF4-FFF2-40B4-BE49-F238E27FC236}">
                <a16:creationId xmlns:a16="http://schemas.microsoft.com/office/drawing/2014/main" id="{41EF7B61-E1F3-0841-A89A-9E59186B610E}"/>
              </a:ext>
            </a:extLst>
          </p:cNvPr>
          <p:cNvSpPr txBox="1"/>
          <p:nvPr/>
        </p:nvSpPr>
        <p:spPr>
          <a:xfrm>
            <a:off x="6769828" y="4901575"/>
            <a:ext cx="5200500" cy="1025922"/>
          </a:xfrm>
          <a:prstGeom prst="rect">
            <a:avLst/>
          </a:prstGeom>
          <a:noFill/>
        </p:spPr>
        <p:txBody>
          <a:bodyPr wrap="square" rtlCol="0">
            <a:spAutoFit/>
          </a:bodyPr>
          <a:lstStyle/>
          <a:p>
            <a:pPr>
              <a:lnSpc>
                <a:spcPct val="150000"/>
              </a:lnSpc>
              <a:spcBef>
                <a:spcPts val="1200"/>
              </a:spcBef>
            </a:pPr>
            <a:r>
              <a:rPr lang="en-US" altLang="zh-CN" dirty="0">
                <a:latin typeface="ArialMT"/>
              </a:rPr>
              <a:t>Auditory</a:t>
            </a:r>
            <a:r>
              <a:rPr lang="zh-CN" altLang="en-US" dirty="0">
                <a:latin typeface="ArialMT"/>
              </a:rPr>
              <a:t> </a:t>
            </a:r>
            <a:r>
              <a:rPr lang="en-US" altLang="zh-CN" dirty="0">
                <a:latin typeface="ArialMT"/>
              </a:rPr>
              <a:t>oddball</a:t>
            </a:r>
            <a:r>
              <a:rPr lang="zh-CN" altLang="en-US" dirty="0">
                <a:latin typeface="ArialMT"/>
              </a:rPr>
              <a:t> </a:t>
            </a:r>
            <a:r>
              <a:rPr lang="en-US" altLang="zh-CN" dirty="0">
                <a:latin typeface="ArialMT"/>
              </a:rPr>
              <a:t>task:</a:t>
            </a:r>
          </a:p>
          <a:p>
            <a:pPr>
              <a:lnSpc>
                <a:spcPct val="150000"/>
              </a:lnSpc>
              <a:spcBef>
                <a:spcPts val="1200"/>
              </a:spcBef>
            </a:pPr>
            <a:r>
              <a:rPr lang="en-US" altLang="zh-CN" dirty="0">
                <a:latin typeface="ArialMT"/>
              </a:rPr>
              <a:t>Stimuli:1000Hz(80%)</a:t>
            </a:r>
            <a:r>
              <a:rPr lang="zh-CN" altLang="en-US" dirty="0">
                <a:latin typeface="ArialMT"/>
              </a:rPr>
              <a:t> </a:t>
            </a:r>
            <a:r>
              <a:rPr lang="en-US" altLang="zh-CN" dirty="0">
                <a:latin typeface="ArialMT"/>
              </a:rPr>
              <a:t>/</a:t>
            </a:r>
            <a:r>
              <a:rPr lang="zh-CN" altLang="en-US" dirty="0">
                <a:latin typeface="ArialMT"/>
              </a:rPr>
              <a:t> </a:t>
            </a:r>
            <a:r>
              <a:rPr lang="en-US" altLang="zh-CN" dirty="0">
                <a:latin typeface="ArialMT"/>
              </a:rPr>
              <a:t>2000Hz(20%)</a:t>
            </a:r>
            <a:r>
              <a:rPr lang="zh-CN" altLang="en-US" dirty="0">
                <a:latin typeface="ArialMT"/>
              </a:rPr>
              <a:t> </a:t>
            </a:r>
            <a:r>
              <a:rPr lang="en-US" altLang="zh-CN" dirty="0">
                <a:latin typeface="ArialMT"/>
              </a:rPr>
              <a:t>pure-tone </a:t>
            </a:r>
          </a:p>
        </p:txBody>
      </p:sp>
      <p:sp>
        <p:nvSpPr>
          <p:cNvPr id="12" name="文本框 11">
            <a:extLst>
              <a:ext uri="{FF2B5EF4-FFF2-40B4-BE49-F238E27FC236}">
                <a16:creationId xmlns:a16="http://schemas.microsoft.com/office/drawing/2014/main" id="{375F5AFC-1528-4A42-B98D-1CE8D47B2FAA}"/>
              </a:ext>
            </a:extLst>
          </p:cNvPr>
          <p:cNvSpPr txBox="1"/>
          <p:nvPr/>
        </p:nvSpPr>
        <p:spPr>
          <a:xfrm>
            <a:off x="7689603" y="1872957"/>
            <a:ext cx="4181184" cy="2223557"/>
          </a:xfrm>
          <a:prstGeom prst="rect">
            <a:avLst/>
          </a:prstGeom>
          <a:noFill/>
        </p:spPr>
        <p:txBody>
          <a:bodyPr wrap="square">
            <a:spAutoFit/>
          </a:bodyPr>
          <a:lstStyle/>
          <a:p>
            <a:pPr>
              <a:lnSpc>
                <a:spcPct val="200000"/>
              </a:lnSpc>
            </a:pPr>
            <a:r>
              <a:rPr lang="en-US" altLang="zh-CN" sz="1800" kern="100" dirty="0">
                <a:effectLst/>
                <a:latin typeface="Times New Roman" panose="02020603050405020304" pitchFamily="18" charset="0"/>
                <a:ea typeface="DengXian" panose="02010600030101010101" pitchFamily="2" charset="-122"/>
              </a:rPr>
              <a:t>Symtop amplifier (Beijing, China) </a:t>
            </a:r>
          </a:p>
          <a:p>
            <a:pPr>
              <a:lnSpc>
                <a:spcPct val="200000"/>
              </a:lnSpc>
            </a:pPr>
            <a:r>
              <a:rPr lang="en-US" altLang="zh-CN" sz="1800" kern="100" dirty="0">
                <a:effectLst/>
                <a:latin typeface="Times New Roman" panose="02020603050405020304" pitchFamily="18" charset="0"/>
                <a:ea typeface="DengXian" panose="02010600030101010101" pitchFamily="2" charset="-122"/>
              </a:rPr>
              <a:t>16-channel Ag/AgCl </a:t>
            </a:r>
          </a:p>
          <a:p>
            <a:pPr>
              <a:lnSpc>
                <a:spcPct val="200000"/>
              </a:lnSpc>
            </a:pPr>
            <a:r>
              <a:rPr lang="en-US" altLang="zh-CN" sz="1800" kern="100" dirty="0">
                <a:effectLst/>
                <a:latin typeface="Times New Roman" panose="02020603050405020304" pitchFamily="18" charset="0"/>
                <a:ea typeface="DengXian" panose="02010600030101010101" pitchFamily="2" charset="-122"/>
              </a:rPr>
              <a:t>Sample: 1000 Hz </a:t>
            </a:r>
          </a:p>
          <a:p>
            <a:pPr>
              <a:lnSpc>
                <a:spcPct val="200000"/>
              </a:lnSpc>
            </a:pPr>
            <a:r>
              <a:rPr lang="en-US" altLang="zh-CN" kern="100" dirty="0">
                <a:latin typeface="Times New Roman" panose="02020603050405020304" pitchFamily="18" charset="0"/>
                <a:ea typeface="DengXian" panose="02010600030101010101" pitchFamily="2" charset="-122"/>
              </a:rPr>
              <a:t>O</a:t>
            </a:r>
            <a:r>
              <a:rPr lang="en-US" altLang="zh-CN" sz="1800" kern="100" dirty="0">
                <a:effectLst/>
                <a:latin typeface="Times New Roman" panose="02020603050405020304" pitchFamily="18" charset="0"/>
                <a:ea typeface="DengXian" panose="02010600030101010101" pitchFamily="2" charset="-122"/>
              </a:rPr>
              <a:t>nline bandpass filtered at 0.05-100 Hz</a:t>
            </a:r>
            <a:endParaRPr lang="zh-CN" altLang="en-US" dirty="0"/>
          </a:p>
        </p:txBody>
      </p:sp>
    </p:spTree>
    <p:extLst>
      <p:ext uri="{BB962C8B-B14F-4D97-AF65-F5344CB8AC3E}">
        <p14:creationId xmlns:p14="http://schemas.microsoft.com/office/powerpoint/2010/main" val="16184169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阅读障碍"/>
          <p:cNvSpPr txBox="1">
            <a:spLocks noGrp="1"/>
          </p:cNvSpPr>
          <p:nvPr>
            <p:ph type="title"/>
          </p:nvPr>
        </p:nvSpPr>
        <p:spPr>
          <a:prstGeom prst="rect">
            <a:avLst/>
          </a:prstGeom>
        </p:spPr>
        <p:txBody>
          <a:bodyPr vert="horz" lIns="91440" tIns="45720" rIns="91440" bIns="45720" rtlCol="0" anchor="ctr">
            <a:normAutofit/>
          </a:bodyPr>
          <a:lstStyle>
            <a:lvl1pPr>
              <a:defRPr>
                <a:latin typeface="宋体"/>
                <a:ea typeface="宋体"/>
                <a:cs typeface="宋体"/>
                <a:sym typeface="宋体"/>
              </a:defRPr>
            </a:lvl1pPr>
          </a:lstStyle>
          <a:p>
            <a:pPr>
              <a:defRPr b="1">
                <a:latin typeface="+mj-lt"/>
                <a:ea typeface="+mj-ea"/>
                <a:cs typeface="+mj-cs"/>
                <a:sym typeface="Calibri"/>
              </a:defRPr>
            </a:pPr>
            <a:r>
              <a:rPr lang="en-US" altLang="zh-CN" b="1" kern="1200" dirty="0">
                <a:latin typeface="+mj-lt"/>
                <a:ea typeface="+mj-ea"/>
                <a:cs typeface="+mj-cs"/>
                <a:sym typeface="宋体"/>
              </a:rPr>
              <a:t>Methods—</a:t>
            </a:r>
            <a:r>
              <a:rPr lang="en-US" altLang="zh-CN" dirty="0">
                <a:effectLst/>
                <a:latin typeface="Times New Roman" panose="02020603050405020304" pitchFamily="18" charset="0"/>
                <a:ea typeface="Arial Unicode MS" panose="020B0604020202020204" pitchFamily="34" charset="-128"/>
                <a:cs typeface="Times New Roman" panose="02020603050405020304" pitchFamily="18" charset="0"/>
              </a:rPr>
              <a:t>The </a:t>
            </a:r>
            <a:r>
              <a:rPr lang="en-US" altLang="zh-CN" dirty="0">
                <a:latin typeface="Times New Roman" panose="02020603050405020304" pitchFamily="18" charset="0"/>
                <a:ea typeface="Arial Unicode MS" panose="020B0604020202020204" pitchFamily="34" charset="-128"/>
                <a:cs typeface="Times New Roman" panose="02020603050405020304" pitchFamily="18" charset="0"/>
              </a:rPr>
              <a:t>data</a:t>
            </a:r>
            <a:r>
              <a:rPr lang="zh-CN" altLang="en-US" dirty="0">
                <a:latin typeface="Times New Roman" panose="02020603050405020304" pitchFamily="18" charset="0"/>
                <a:ea typeface="Arial Unicode MS" panose="020B0604020202020204" pitchFamily="34" charset="-128"/>
                <a:cs typeface="Times New Roman" panose="02020603050405020304" pitchFamily="18" charset="0"/>
              </a:rPr>
              <a:t> </a:t>
            </a:r>
            <a:r>
              <a:rPr lang="en-US" altLang="zh-CN" dirty="0">
                <a:latin typeface="Times New Roman" panose="02020603050405020304" pitchFamily="18" charset="0"/>
                <a:ea typeface="Arial Unicode MS" panose="020B0604020202020204" pitchFamily="34" charset="-128"/>
                <a:cs typeface="Times New Roman" panose="02020603050405020304" pitchFamily="18" charset="0"/>
              </a:rPr>
              <a:t>analysis</a:t>
            </a:r>
            <a:r>
              <a:rPr lang="en-US" altLang="zh-CN" dirty="0">
                <a:effectLst/>
                <a:latin typeface="Times New Roman" panose="02020603050405020304" pitchFamily="18" charset="0"/>
                <a:ea typeface="Arial Unicode MS" panose="020B0604020202020204" pitchFamily="34" charset="-128"/>
                <a:cs typeface="Times New Roman" panose="02020603050405020304" pitchFamily="18" charset="0"/>
              </a:rPr>
              <a:t> protocols </a:t>
            </a:r>
            <a:endParaRPr lang="en-US" b="1" kern="1200" dirty="0">
              <a:latin typeface="+mj-lt"/>
              <a:ea typeface="+mj-ea"/>
              <a:cs typeface="+mj-cs"/>
              <a:sym typeface="宋体"/>
            </a:endParaRPr>
          </a:p>
        </p:txBody>
      </p:sp>
      <p:pic>
        <p:nvPicPr>
          <p:cNvPr id="3" name="图片 2">
            <a:extLst>
              <a:ext uri="{FF2B5EF4-FFF2-40B4-BE49-F238E27FC236}">
                <a16:creationId xmlns:a16="http://schemas.microsoft.com/office/drawing/2014/main" id="{601D9EFA-4297-6042-9E14-878DAB4C28AA}"/>
              </a:ext>
            </a:extLst>
          </p:cNvPr>
          <p:cNvPicPr>
            <a:picLocks noChangeAspect="1"/>
          </p:cNvPicPr>
          <p:nvPr/>
        </p:nvPicPr>
        <p:blipFill>
          <a:blip r:embed="rId3"/>
          <a:stretch>
            <a:fillRect/>
          </a:stretch>
        </p:blipFill>
        <p:spPr>
          <a:xfrm>
            <a:off x="5417560" y="1252455"/>
            <a:ext cx="6331527" cy="5480853"/>
          </a:xfrm>
          <a:prstGeom prst="rect">
            <a:avLst/>
          </a:prstGeom>
        </p:spPr>
      </p:pic>
      <p:sp>
        <p:nvSpPr>
          <p:cNvPr id="9" name="文本框 8">
            <a:extLst>
              <a:ext uri="{FF2B5EF4-FFF2-40B4-BE49-F238E27FC236}">
                <a16:creationId xmlns:a16="http://schemas.microsoft.com/office/drawing/2014/main" id="{46FE3087-55E0-0E47-9D3E-39ABD3125551}"/>
              </a:ext>
            </a:extLst>
          </p:cNvPr>
          <p:cNvSpPr txBox="1"/>
          <p:nvPr/>
        </p:nvSpPr>
        <p:spPr>
          <a:xfrm>
            <a:off x="442913" y="1415580"/>
            <a:ext cx="5168178" cy="3691844"/>
          </a:xfrm>
          <a:prstGeom prst="rect">
            <a:avLst/>
          </a:prstGeom>
          <a:noFill/>
        </p:spPr>
        <p:txBody>
          <a:bodyPr wrap="square">
            <a:spAutoFit/>
          </a:bodyPr>
          <a:lstStyle/>
          <a:p>
            <a:pPr>
              <a:lnSpc>
                <a:spcPct val="200000"/>
              </a:lnSpc>
            </a:pPr>
            <a:r>
              <a:rPr lang="en-US" altLang="zh-CN" sz="2000" kern="0" dirty="0">
                <a:effectLst/>
                <a:latin typeface="Times New Roman" panose="02020603050405020304" pitchFamily="18" charset="0"/>
                <a:ea typeface="Times New Roman" panose="02020603050405020304" pitchFamily="18" charset="0"/>
                <a:cs typeface="Times New Roman" panose="02020603050405020304" pitchFamily="18" charset="0"/>
              </a:rPr>
              <a:t>(a) EEG data preprocessing. </a:t>
            </a:r>
          </a:p>
          <a:p>
            <a:pPr>
              <a:lnSpc>
                <a:spcPct val="200000"/>
              </a:lnSpc>
            </a:pPr>
            <a:r>
              <a:rPr lang="en-US" altLang="zh-CN" sz="2000" kern="0" dirty="0">
                <a:effectLst/>
                <a:latin typeface="Times New Roman" panose="02020603050405020304" pitchFamily="18" charset="0"/>
                <a:ea typeface="Times New Roman" panose="02020603050405020304" pitchFamily="18" charset="0"/>
                <a:cs typeface="Times New Roman" panose="02020603050405020304" pitchFamily="18" charset="0"/>
              </a:rPr>
              <a:t>(b) ERP extraction. </a:t>
            </a:r>
          </a:p>
          <a:p>
            <a:pPr>
              <a:lnSpc>
                <a:spcPct val="200000"/>
              </a:lnSpc>
            </a:pPr>
            <a:r>
              <a:rPr lang="en-US" altLang="zh-CN" sz="2000" kern="0" dirty="0">
                <a:effectLst/>
                <a:latin typeface="Times New Roman" panose="02020603050405020304" pitchFamily="18" charset="0"/>
                <a:ea typeface="Times New Roman" panose="02020603050405020304" pitchFamily="18" charset="0"/>
                <a:cs typeface="Times New Roman" panose="02020603050405020304" pitchFamily="18" charset="0"/>
              </a:rPr>
              <a:t>(c) PLV network construction.</a:t>
            </a:r>
          </a:p>
          <a:p>
            <a:pPr>
              <a:lnSpc>
                <a:spcPct val="200000"/>
              </a:lnSpc>
            </a:pPr>
            <a:r>
              <a:rPr lang="en-US" altLang="zh-CN" sz="2000" kern="0" dirty="0">
                <a:effectLst/>
                <a:latin typeface="Times New Roman" panose="02020603050405020304" pitchFamily="18" charset="0"/>
                <a:ea typeface="Times New Roman" panose="02020603050405020304" pitchFamily="18" charset="0"/>
                <a:cs typeface="Times New Roman" panose="02020603050405020304" pitchFamily="18" charset="0"/>
              </a:rPr>
              <a:t> (d) PSD analysis.</a:t>
            </a:r>
          </a:p>
          <a:p>
            <a:pPr>
              <a:lnSpc>
                <a:spcPct val="200000"/>
              </a:lnSpc>
            </a:pPr>
            <a:r>
              <a:rPr lang="en-US" altLang="zh-CN" sz="2000" kern="0" dirty="0">
                <a:effectLst/>
                <a:latin typeface="Times New Roman" panose="02020603050405020304" pitchFamily="18" charset="0"/>
                <a:ea typeface="Times New Roman" panose="02020603050405020304" pitchFamily="18" charset="0"/>
                <a:cs typeface="Times New Roman" panose="02020603050405020304" pitchFamily="18" charset="0"/>
              </a:rPr>
              <a:t> (e) Identification of AVHs and non-AVHs</a:t>
            </a:r>
            <a:endParaRPr lang="zh-CN" altLang="zh-CN" sz="2000" kern="100" dirty="0">
              <a:effectLst/>
              <a:latin typeface="Times New Roman" panose="02020603050405020304" pitchFamily="18" charset="0"/>
              <a:ea typeface="DengXian" panose="02010600030101010101" pitchFamily="2" charset="-122"/>
              <a:cs typeface="Times New Roman" panose="02020603050405020304" pitchFamily="18" charset="0"/>
            </a:endParaRPr>
          </a:p>
          <a:p>
            <a:pPr>
              <a:lnSpc>
                <a:spcPct val="200000"/>
              </a:lnSpc>
            </a:pPr>
            <a:endParaRPr lang="zh-CN"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4602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F1C843-C40C-2B47-B15D-DB47CF6493EA}"/>
              </a:ext>
            </a:extLst>
          </p:cNvPr>
          <p:cNvSpPr>
            <a:spLocks noGrp="1"/>
          </p:cNvSpPr>
          <p:nvPr>
            <p:ph type="title"/>
          </p:nvPr>
        </p:nvSpPr>
        <p:spPr>
          <a:xfrm>
            <a:off x="442913" y="243569"/>
            <a:ext cx="11422145" cy="617518"/>
          </a:xfrm>
        </p:spPr>
        <p:txBody>
          <a:bodyPr>
            <a:normAutofit/>
          </a:bodyPr>
          <a:lstStyle/>
          <a:p>
            <a:r>
              <a:rPr lang="en-US" altLang="zh-CN" sz="3200" b="1" kern="1200" dirty="0">
                <a:latin typeface="+mj-lt"/>
                <a:ea typeface="+mj-ea"/>
                <a:cs typeface="+mj-cs"/>
                <a:sym typeface="宋体"/>
              </a:rPr>
              <a:t>Results—</a:t>
            </a:r>
            <a:r>
              <a:rPr lang="en-US" altLang="zh-CN" sz="2200" b="1" kern="1200" dirty="0">
                <a:latin typeface="+mj-lt"/>
                <a:ea typeface="+mj-ea"/>
                <a:cs typeface="+mj-cs"/>
                <a:sym typeface="宋体"/>
              </a:rPr>
              <a:t>P300</a:t>
            </a:r>
            <a:r>
              <a:rPr lang="zh-CN" altLang="en-US" sz="2200" b="1" kern="1200" dirty="0">
                <a:latin typeface="+mj-lt"/>
                <a:ea typeface="+mj-ea"/>
                <a:cs typeface="+mj-cs"/>
                <a:sym typeface="宋体"/>
              </a:rPr>
              <a:t> </a:t>
            </a:r>
            <a:r>
              <a:rPr lang="en-US" altLang="zh-CN" sz="2200" b="1" kern="1200" dirty="0">
                <a:latin typeface="+mj-lt"/>
                <a:ea typeface="+mj-ea"/>
                <a:cs typeface="+mj-cs"/>
                <a:sym typeface="宋体"/>
              </a:rPr>
              <a:t>waveforms</a:t>
            </a:r>
            <a:r>
              <a:rPr lang="zh-CN" altLang="en-US" sz="2200" b="1" kern="1200" dirty="0">
                <a:latin typeface="+mj-lt"/>
                <a:ea typeface="+mj-ea"/>
                <a:cs typeface="+mj-cs"/>
                <a:sym typeface="宋体"/>
              </a:rPr>
              <a:t> </a:t>
            </a:r>
            <a:r>
              <a:rPr lang="en-US" altLang="zh-CN" sz="2200" b="1" kern="1200" dirty="0">
                <a:latin typeface="+mj-lt"/>
                <a:ea typeface="+mj-ea"/>
                <a:cs typeface="+mj-cs"/>
                <a:sym typeface="宋体"/>
              </a:rPr>
              <a:t>and</a:t>
            </a:r>
            <a:r>
              <a:rPr lang="zh-CN" altLang="en-US" sz="2200" b="1" kern="1200" dirty="0">
                <a:latin typeface="+mj-lt"/>
                <a:ea typeface="+mj-ea"/>
                <a:cs typeface="+mj-cs"/>
                <a:sym typeface="宋体"/>
              </a:rPr>
              <a:t> </a:t>
            </a:r>
            <a:r>
              <a:rPr lang="en-US" altLang="zh-CN" sz="2200" b="1" kern="1200" dirty="0">
                <a:latin typeface="+mj-lt"/>
                <a:ea typeface="+mj-ea"/>
                <a:cs typeface="+mj-cs"/>
                <a:sym typeface="宋体"/>
              </a:rPr>
              <a:t>relationships</a:t>
            </a:r>
            <a:r>
              <a:rPr lang="zh-CN" altLang="en-US" sz="2200" b="1" kern="1200" dirty="0">
                <a:latin typeface="+mj-lt"/>
                <a:ea typeface="+mj-ea"/>
                <a:cs typeface="+mj-cs"/>
                <a:sym typeface="宋体"/>
              </a:rPr>
              <a:t> </a:t>
            </a:r>
            <a:r>
              <a:rPr lang="en-US" altLang="zh-CN" sz="2200" b="1" kern="1200" dirty="0">
                <a:latin typeface="+mj-lt"/>
                <a:ea typeface="+mj-ea"/>
                <a:cs typeface="+mj-cs"/>
                <a:sym typeface="宋体"/>
              </a:rPr>
              <a:t>to</a:t>
            </a:r>
            <a:r>
              <a:rPr lang="zh-CN" altLang="en-US" sz="2200" b="1" kern="1200" dirty="0">
                <a:latin typeface="+mj-lt"/>
                <a:ea typeface="+mj-ea"/>
                <a:cs typeface="+mj-cs"/>
                <a:sym typeface="宋体"/>
              </a:rPr>
              <a:t> </a:t>
            </a:r>
            <a:r>
              <a:rPr lang="en-US" altLang="zh-CN" sz="2200" b="1" kern="1200" dirty="0">
                <a:latin typeface="+mj-lt"/>
                <a:ea typeface="+mj-ea"/>
                <a:cs typeface="+mj-cs"/>
                <a:sym typeface="宋体"/>
              </a:rPr>
              <a:t>clinical</a:t>
            </a:r>
            <a:r>
              <a:rPr lang="zh-CN" altLang="en-US" sz="2200" b="1" kern="1200" dirty="0">
                <a:latin typeface="+mj-lt"/>
                <a:ea typeface="+mj-ea"/>
                <a:cs typeface="+mj-cs"/>
                <a:sym typeface="宋体"/>
              </a:rPr>
              <a:t> </a:t>
            </a:r>
            <a:r>
              <a:rPr lang="en-US" altLang="zh-CN" sz="2200" b="1" kern="1200" dirty="0">
                <a:latin typeface="+mj-lt"/>
                <a:ea typeface="+mj-ea"/>
                <a:cs typeface="+mj-cs"/>
                <a:sym typeface="宋体"/>
              </a:rPr>
              <a:t>symptom</a:t>
            </a:r>
            <a:endParaRPr kumimoji="1" lang="zh-CN" altLang="en-US" sz="2200" dirty="0"/>
          </a:p>
        </p:txBody>
      </p:sp>
      <p:pic>
        <p:nvPicPr>
          <p:cNvPr id="6" name="内容占位符 5">
            <a:extLst>
              <a:ext uri="{FF2B5EF4-FFF2-40B4-BE49-F238E27FC236}">
                <a16:creationId xmlns:a16="http://schemas.microsoft.com/office/drawing/2014/main" id="{D246886A-79F8-9E4F-A119-F0B6B57AB704}"/>
              </a:ext>
            </a:extLst>
          </p:cNvPr>
          <p:cNvPicPr>
            <a:picLocks noGrp="1" noChangeAspect="1"/>
          </p:cNvPicPr>
          <p:nvPr>
            <p:ph idx="1"/>
          </p:nvPr>
        </p:nvPicPr>
        <p:blipFill>
          <a:blip r:embed="rId3"/>
          <a:stretch>
            <a:fillRect/>
          </a:stretch>
        </p:blipFill>
        <p:spPr>
          <a:xfrm>
            <a:off x="695244" y="1517553"/>
            <a:ext cx="6353209" cy="4876800"/>
          </a:xfrm>
        </p:spPr>
      </p:pic>
      <p:pic>
        <p:nvPicPr>
          <p:cNvPr id="7" name="图片 6">
            <a:extLst>
              <a:ext uri="{FF2B5EF4-FFF2-40B4-BE49-F238E27FC236}">
                <a16:creationId xmlns:a16="http://schemas.microsoft.com/office/drawing/2014/main" id="{D71CD0E0-D8CC-1043-90D6-DADC35F9E041}"/>
              </a:ext>
            </a:extLst>
          </p:cNvPr>
          <p:cNvPicPr>
            <a:picLocks noChangeAspect="1"/>
          </p:cNvPicPr>
          <p:nvPr/>
        </p:nvPicPr>
        <p:blipFill rotWithShape="1">
          <a:blip r:embed="rId4"/>
          <a:srcRect l="1371" t="2178" r="1515"/>
          <a:stretch/>
        </p:blipFill>
        <p:spPr>
          <a:xfrm>
            <a:off x="7134469" y="2117371"/>
            <a:ext cx="4730589" cy="3546389"/>
          </a:xfrm>
          <a:prstGeom prst="rect">
            <a:avLst/>
          </a:prstGeom>
        </p:spPr>
      </p:pic>
    </p:spTree>
    <p:extLst>
      <p:ext uri="{BB962C8B-B14F-4D97-AF65-F5344CB8AC3E}">
        <p14:creationId xmlns:p14="http://schemas.microsoft.com/office/powerpoint/2010/main" val="264351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F1C843-C40C-2B47-B15D-DB47CF6493EA}"/>
              </a:ext>
            </a:extLst>
          </p:cNvPr>
          <p:cNvSpPr>
            <a:spLocks noGrp="1"/>
          </p:cNvSpPr>
          <p:nvPr>
            <p:ph type="title"/>
          </p:nvPr>
        </p:nvSpPr>
        <p:spPr/>
        <p:txBody>
          <a:bodyPr/>
          <a:lstStyle/>
          <a:p>
            <a:r>
              <a:rPr lang="en-US" altLang="zh-CN" sz="3200" b="1" kern="1200" dirty="0">
                <a:latin typeface="+mj-lt"/>
                <a:ea typeface="+mj-ea"/>
                <a:cs typeface="+mj-cs"/>
                <a:sym typeface="宋体"/>
              </a:rPr>
              <a:t>Results—</a:t>
            </a:r>
            <a:r>
              <a:rPr lang="en-US" altLang="zh-CN" dirty="0">
                <a:latin typeface="+mj-lt"/>
                <a:ea typeface="+mj-ea"/>
                <a:cs typeface="+mj-cs"/>
                <a:sym typeface="宋体"/>
              </a:rPr>
              <a:t>task-state</a:t>
            </a:r>
            <a:r>
              <a:rPr lang="zh-CN" altLang="en-US" dirty="0">
                <a:latin typeface="+mj-lt"/>
                <a:ea typeface="+mj-ea"/>
                <a:cs typeface="+mj-cs"/>
                <a:sym typeface="宋体"/>
              </a:rPr>
              <a:t> </a:t>
            </a:r>
            <a:r>
              <a:rPr lang="en-US" altLang="zh-CN" dirty="0">
                <a:latin typeface="+mj-lt"/>
                <a:ea typeface="+mj-ea"/>
                <a:cs typeface="+mj-cs"/>
                <a:sym typeface="宋体"/>
              </a:rPr>
              <a:t>brain</a:t>
            </a:r>
            <a:r>
              <a:rPr lang="zh-CN" altLang="en-US" dirty="0">
                <a:latin typeface="+mj-lt"/>
                <a:ea typeface="+mj-ea"/>
                <a:cs typeface="+mj-cs"/>
                <a:sym typeface="宋体"/>
              </a:rPr>
              <a:t> </a:t>
            </a:r>
            <a:r>
              <a:rPr lang="en-US" altLang="zh-CN" dirty="0">
                <a:latin typeface="+mj-lt"/>
                <a:ea typeface="+mj-ea"/>
                <a:cs typeface="+mj-cs"/>
                <a:sym typeface="宋体"/>
              </a:rPr>
              <a:t>network</a:t>
            </a:r>
            <a:endParaRPr kumimoji="1" lang="zh-CN" altLang="en-US" dirty="0"/>
          </a:p>
        </p:txBody>
      </p:sp>
      <p:pic>
        <p:nvPicPr>
          <p:cNvPr id="7" name="图片 6">
            <a:extLst>
              <a:ext uri="{FF2B5EF4-FFF2-40B4-BE49-F238E27FC236}">
                <a16:creationId xmlns:a16="http://schemas.microsoft.com/office/drawing/2014/main" id="{C2572985-09D8-E242-9B59-B4B28312FF79}"/>
              </a:ext>
            </a:extLst>
          </p:cNvPr>
          <p:cNvPicPr>
            <a:picLocks noChangeAspect="1"/>
          </p:cNvPicPr>
          <p:nvPr/>
        </p:nvPicPr>
        <p:blipFill>
          <a:blip r:embed="rId2"/>
          <a:stretch>
            <a:fillRect/>
          </a:stretch>
        </p:blipFill>
        <p:spPr>
          <a:xfrm>
            <a:off x="590403" y="1534900"/>
            <a:ext cx="6969725" cy="4002956"/>
          </a:xfrm>
          <a:prstGeom prst="rect">
            <a:avLst/>
          </a:prstGeom>
        </p:spPr>
      </p:pic>
      <p:sp>
        <p:nvSpPr>
          <p:cNvPr id="9" name="文本框 8">
            <a:extLst>
              <a:ext uri="{FF2B5EF4-FFF2-40B4-BE49-F238E27FC236}">
                <a16:creationId xmlns:a16="http://schemas.microsoft.com/office/drawing/2014/main" id="{387A99B8-EF34-3D47-ABEC-A455840410F7}"/>
              </a:ext>
            </a:extLst>
          </p:cNvPr>
          <p:cNvSpPr txBox="1"/>
          <p:nvPr/>
        </p:nvSpPr>
        <p:spPr>
          <a:xfrm>
            <a:off x="1462070" y="5959078"/>
            <a:ext cx="6098058" cy="646331"/>
          </a:xfrm>
          <a:prstGeom prst="rect">
            <a:avLst/>
          </a:prstGeom>
          <a:noFill/>
        </p:spPr>
        <p:txBody>
          <a:bodyPr wrap="square">
            <a:spAutoFit/>
          </a:bodyPr>
          <a:lstStyle/>
          <a:p>
            <a:r>
              <a:rPr lang="en-US" altLang="zh-CN" sz="1800" kern="100" dirty="0">
                <a:effectLst/>
                <a:latin typeface="Times New Roman" panose="02020603050405020304" pitchFamily="18" charset="0"/>
                <a:ea typeface="DengXian" panose="02010600030101010101" pitchFamily="2" charset="-122"/>
              </a:rPr>
              <a:t>red lines –higher</a:t>
            </a:r>
            <a:r>
              <a:rPr lang="zh-CN" altLang="en-US" sz="1800" kern="100" dirty="0">
                <a:effectLst/>
                <a:latin typeface="Times New Roman" panose="02020603050405020304" pitchFamily="18" charset="0"/>
                <a:ea typeface="DengXian" panose="02010600030101010101" pitchFamily="2" charset="-122"/>
              </a:rPr>
              <a:t> </a:t>
            </a:r>
            <a:r>
              <a:rPr lang="en-US" altLang="zh-CN" sz="1800" kern="100" dirty="0">
                <a:effectLst/>
                <a:latin typeface="Times New Roman" panose="02020603050405020304" pitchFamily="18" charset="0"/>
                <a:ea typeface="DengXian" panose="02010600030101010101" pitchFamily="2" charset="-122"/>
              </a:rPr>
              <a:t>network connectivity </a:t>
            </a:r>
          </a:p>
          <a:p>
            <a:r>
              <a:rPr lang="en-US" altLang="zh-CN" sz="1800" kern="100" dirty="0">
                <a:effectLst/>
                <a:latin typeface="Times New Roman" panose="02020603050405020304" pitchFamily="18" charset="0"/>
                <a:ea typeface="DengXian" panose="02010600030101010101" pitchFamily="2" charset="-122"/>
              </a:rPr>
              <a:t>blue lines –lower</a:t>
            </a:r>
            <a:r>
              <a:rPr lang="zh-CN" altLang="en-US" sz="1800" kern="100" dirty="0">
                <a:effectLst/>
                <a:latin typeface="Times New Roman" panose="02020603050405020304" pitchFamily="18" charset="0"/>
                <a:ea typeface="DengXian" panose="02010600030101010101" pitchFamily="2" charset="-122"/>
              </a:rPr>
              <a:t> </a:t>
            </a:r>
            <a:r>
              <a:rPr lang="en-US" altLang="zh-CN" sz="1800" kern="100" dirty="0">
                <a:effectLst/>
                <a:latin typeface="Times New Roman" panose="02020603050405020304" pitchFamily="18" charset="0"/>
                <a:ea typeface="DengXian" panose="02010600030101010101" pitchFamily="2" charset="-122"/>
              </a:rPr>
              <a:t>network connectivity </a:t>
            </a:r>
            <a:endParaRPr lang="zh-CN" altLang="en-US" dirty="0"/>
          </a:p>
        </p:txBody>
      </p:sp>
      <p:sp>
        <p:nvSpPr>
          <p:cNvPr id="10" name="文本框 9">
            <a:extLst>
              <a:ext uri="{FF2B5EF4-FFF2-40B4-BE49-F238E27FC236}">
                <a16:creationId xmlns:a16="http://schemas.microsoft.com/office/drawing/2014/main" id="{E3AF7DA1-E7DB-FC46-9B61-67274F4568E5}"/>
              </a:ext>
            </a:extLst>
          </p:cNvPr>
          <p:cNvSpPr txBox="1"/>
          <p:nvPr/>
        </p:nvSpPr>
        <p:spPr>
          <a:xfrm>
            <a:off x="8031101" y="3074713"/>
            <a:ext cx="3570496" cy="1200329"/>
          </a:xfrm>
          <a:prstGeom prst="rect">
            <a:avLst/>
          </a:prstGeom>
          <a:noFill/>
        </p:spPr>
        <p:txBody>
          <a:bodyPr wrap="square">
            <a:spAutoFit/>
          </a:bodyPr>
          <a:lstStyle/>
          <a:p>
            <a:r>
              <a:rPr lang="en-US" altLang="zh-CN" kern="100" dirty="0">
                <a:latin typeface="Times New Roman" panose="02020603050405020304" pitchFamily="18" charset="0"/>
                <a:ea typeface="DengXian" panose="02010600030101010101" pitchFamily="2" charset="-122"/>
              </a:rPr>
              <a:t>AVH,</a:t>
            </a:r>
            <a:r>
              <a:rPr lang="zh-CN" altLang="en-US" kern="100" dirty="0">
                <a:latin typeface="Times New Roman" panose="02020603050405020304" pitchFamily="18" charset="0"/>
                <a:ea typeface="DengXian" panose="02010600030101010101" pitchFamily="2" charset="-122"/>
              </a:rPr>
              <a:t> </a:t>
            </a:r>
            <a:r>
              <a:rPr lang="en-US" altLang="zh-CN" kern="100" dirty="0">
                <a:latin typeface="Times New Roman" panose="02020603050405020304" pitchFamily="18" charset="0"/>
                <a:ea typeface="DengXian" panose="02010600030101010101" pitchFamily="2" charset="-122"/>
              </a:rPr>
              <a:t>non-AVH</a:t>
            </a:r>
            <a:r>
              <a:rPr lang="zh-CN" altLang="en-US" kern="100" dirty="0">
                <a:latin typeface="Times New Roman" panose="02020603050405020304" pitchFamily="18" charset="0"/>
                <a:ea typeface="DengXian" panose="02010600030101010101" pitchFamily="2" charset="-122"/>
              </a:rPr>
              <a:t> </a:t>
            </a:r>
            <a:r>
              <a:rPr lang="en-US" altLang="zh-CN" kern="100" dirty="0">
                <a:latin typeface="Times New Roman" panose="02020603050405020304" pitchFamily="18" charset="0"/>
                <a:ea typeface="DengXian" panose="02010600030101010101" pitchFamily="2" charset="-122"/>
              </a:rPr>
              <a:t>&gt;</a:t>
            </a:r>
            <a:r>
              <a:rPr lang="zh-CN" altLang="en-US" kern="100" dirty="0">
                <a:latin typeface="Times New Roman" panose="02020603050405020304" pitchFamily="18" charset="0"/>
                <a:ea typeface="DengXian" panose="02010600030101010101" pitchFamily="2" charset="-122"/>
              </a:rPr>
              <a:t> </a:t>
            </a:r>
            <a:r>
              <a:rPr lang="en-US" altLang="zh-CN" kern="100" dirty="0">
                <a:latin typeface="Times New Roman" panose="02020603050405020304" pitchFamily="18" charset="0"/>
                <a:ea typeface="DengXian" panose="02010600030101010101" pitchFamily="2" charset="-122"/>
              </a:rPr>
              <a:t>HC</a:t>
            </a:r>
          </a:p>
          <a:p>
            <a:endParaRPr lang="en-US" altLang="zh-CN" sz="1800" kern="100" dirty="0">
              <a:effectLst/>
              <a:latin typeface="Times New Roman" panose="02020603050405020304" pitchFamily="18" charset="0"/>
              <a:ea typeface="DengXian" panose="02010600030101010101" pitchFamily="2" charset="-122"/>
            </a:endParaRPr>
          </a:p>
          <a:p>
            <a:r>
              <a:rPr lang="en-US" altLang="zh-CN" kern="100" dirty="0">
                <a:latin typeface="Times New Roman" panose="02020603050405020304" pitchFamily="18" charset="0"/>
                <a:ea typeface="DengXian" panose="02010600030101010101" pitchFamily="2" charset="-122"/>
              </a:rPr>
              <a:t>AV</a:t>
            </a:r>
            <a:r>
              <a:rPr lang="en-US" altLang="zh-CN" sz="1800" kern="100" dirty="0">
                <a:effectLst/>
                <a:latin typeface="Times New Roman" panose="02020603050405020304" pitchFamily="18" charset="0"/>
                <a:ea typeface="DengXian" panose="02010600030101010101" pitchFamily="2" charset="-122"/>
              </a:rPr>
              <a:t>H&lt;</a:t>
            </a:r>
            <a:r>
              <a:rPr lang="zh-CN" altLang="en-US" sz="1800" kern="100" dirty="0">
                <a:effectLst/>
                <a:latin typeface="Times New Roman" panose="02020603050405020304" pitchFamily="18" charset="0"/>
                <a:ea typeface="DengXian" panose="02010600030101010101" pitchFamily="2" charset="-122"/>
              </a:rPr>
              <a:t> </a:t>
            </a:r>
            <a:r>
              <a:rPr lang="en-US" altLang="zh-CN" sz="1800" kern="100" dirty="0">
                <a:effectLst/>
                <a:latin typeface="Times New Roman" panose="02020603050405020304" pitchFamily="18" charset="0"/>
                <a:ea typeface="DengXian" panose="02010600030101010101" pitchFamily="2" charset="-122"/>
              </a:rPr>
              <a:t>non</a:t>
            </a:r>
            <a:r>
              <a:rPr lang="en-US" altLang="zh-CN" kern="100" dirty="0">
                <a:latin typeface="Times New Roman" panose="02020603050405020304" pitchFamily="18" charset="0"/>
                <a:ea typeface="DengXian" panose="02010600030101010101" pitchFamily="2" charset="-122"/>
              </a:rPr>
              <a:t>-AV</a:t>
            </a:r>
            <a:r>
              <a:rPr lang="en-US" altLang="zh-CN" sz="1800" kern="100" dirty="0">
                <a:effectLst/>
                <a:latin typeface="Times New Roman" panose="02020603050405020304" pitchFamily="18" charset="0"/>
                <a:ea typeface="DengXian" panose="02010600030101010101" pitchFamily="2" charset="-122"/>
              </a:rPr>
              <a:t>H:</a:t>
            </a:r>
            <a:r>
              <a:rPr lang="zh-CN" altLang="en-US" sz="1800" kern="100" dirty="0">
                <a:effectLst/>
                <a:latin typeface="Times New Roman" panose="02020603050405020304" pitchFamily="18" charset="0"/>
                <a:ea typeface="DengXian" panose="02010600030101010101" pitchFamily="2" charset="-122"/>
              </a:rPr>
              <a:t>  </a:t>
            </a:r>
            <a:r>
              <a:rPr lang="en-US" altLang="zh-CN" sz="1800" kern="100" dirty="0">
                <a:effectLst/>
                <a:latin typeface="Times New Roman" panose="02020603050405020304" pitchFamily="18" charset="0"/>
                <a:ea typeface="DengXian" panose="02010600030101010101" pitchFamily="2" charset="-122"/>
              </a:rPr>
              <a:t>frontal-temporal and frontal-parietal networks</a:t>
            </a:r>
            <a:r>
              <a:rPr lang="zh-CN" altLang="zh-CN" dirty="0">
                <a:effectLst/>
              </a:rPr>
              <a:t> </a:t>
            </a:r>
            <a:endParaRPr lang="zh-CN" altLang="en-US" dirty="0"/>
          </a:p>
        </p:txBody>
      </p:sp>
    </p:spTree>
    <p:extLst>
      <p:ext uri="{BB962C8B-B14F-4D97-AF65-F5344CB8AC3E}">
        <p14:creationId xmlns:p14="http://schemas.microsoft.com/office/powerpoint/2010/main" val="33769526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2CFAA2-136E-794D-83A4-CA5554A2D33A}"/>
              </a:ext>
            </a:extLst>
          </p:cNvPr>
          <p:cNvSpPr>
            <a:spLocks noGrp="1"/>
          </p:cNvSpPr>
          <p:nvPr>
            <p:ph type="title"/>
          </p:nvPr>
        </p:nvSpPr>
        <p:spPr>
          <a:xfrm>
            <a:off x="442913" y="243569"/>
            <a:ext cx="11014796" cy="617518"/>
          </a:xfrm>
        </p:spPr>
        <p:txBody>
          <a:bodyPr>
            <a:normAutofit fontScale="90000"/>
          </a:bodyPr>
          <a:lstStyle/>
          <a:p>
            <a:r>
              <a:rPr lang="en-US" altLang="zh-CN" sz="3200" b="1" kern="1200" dirty="0">
                <a:latin typeface="+mj-lt"/>
                <a:ea typeface="+mj-ea"/>
                <a:cs typeface="+mj-cs"/>
                <a:sym typeface="宋体"/>
              </a:rPr>
              <a:t>Results—</a:t>
            </a:r>
            <a:r>
              <a:rPr lang="en-US" altLang="zh-CN" dirty="0">
                <a:latin typeface="+mj-lt"/>
                <a:ea typeface="+mj-ea"/>
                <a:cs typeface="+mj-cs"/>
                <a:sym typeface="宋体"/>
              </a:rPr>
              <a:t>T</a:t>
            </a:r>
            <a:r>
              <a:rPr lang="en-US" altLang="zh-CN" dirty="0">
                <a:latin typeface="+mj-lt"/>
                <a:ea typeface="+mj-ea"/>
                <a:cs typeface="+mj-cs"/>
              </a:rPr>
              <a:t>he</a:t>
            </a:r>
            <a:r>
              <a:rPr lang="zh-CN" altLang="en-US" dirty="0">
                <a:latin typeface="+mj-lt"/>
                <a:ea typeface="+mj-ea"/>
                <a:cs typeface="+mj-cs"/>
              </a:rPr>
              <a:t> </a:t>
            </a:r>
            <a:r>
              <a:rPr lang="en-US" altLang="zh-CN" dirty="0">
                <a:latin typeface="+mj-lt"/>
                <a:ea typeface="+mj-ea"/>
                <a:cs typeface="+mj-cs"/>
              </a:rPr>
              <a:t>network properties in delta and theta band</a:t>
            </a:r>
            <a:r>
              <a:rPr lang="zh-CN" altLang="zh-CN" dirty="0">
                <a:latin typeface="+mj-lt"/>
                <a:ea typeface="+mj-ea"/>
                <a:cs typeface="+mj-cs"/>
              </a:rPr>
              <a:t> </a:t>
            </a:r>
            <a:endParaRPr lang="zh-CN" altLang="en-US" dirty="0">
              <a:latin typeface="+mj-lt"/>
              <a:ea typeface="+mj-ea"/>
              <a:cs typeface="+mj-cs"/>
            </a:endParaRPr>
          </a:p>
        </p:txBody>
      </p:sp>
      <p:pic>
        <p:nvPicPr>
          <p:cNvPr id="5" name="图片 4">
            <a:extLst>
              <a:ext uri="{FF2B5EF4-FFF2-40B4-BE49-F238E27FC236}">
                <a16:creationId xmlns:a16="http://schemas.microsoft.com/office/drawing/2014/main" id="{06B19425-8CA7-2940-9E51-D8DC2D667FE0}"/>
              </a:ext>
            </a:extLst>
          </p:cNvPr>
          <p:cNvPicPr>
            <a:picLocks noChangeAspect="1"/>
          </p:cNvPicPr>
          <p:nvPr/>
        </p:nvPicPr>
        <p:blipFill>
          <a:blip r:embed="rId3"/>
          <a:stretch>
            <a:fillRect/>
          </a:stretch>
        </p:blipFill>
        <p:spPr>
          <a:xfrm>
            <a:off x="619501" y="1180173"/>
            <a:ext cx="10952997" cy="3301773"/>
          </a:xfrm>
          <a:prstGeom prst="rect">
            <a:avLst/>
          </a:prstGeom>
        </p:spPr>
      </p:pic>
      <p:sp>
        <p:nvSpPr>
          <p:cNvPr id="7" name="文本框 6">
            <a:extLst>
              <a:ext uri="{FF2B5EF4-FFF2-40B4-BE49-F238E27FC236}">
                <a16:creationId xmlns:a16="http://schemas.microsoft.com/office/drawing/2014/main" id="{E2479D5D-65FB-2847-8B8E-9EA7EC15A6CB}"/>
              </a:ext>
            </a:extLst>
          </p:cNvPr>
          <p:cNvSpPr txBox="1"/>
          <p:nvPr/>
        </p:nvSpPr>
        <p:spPr>
          <a:xfrm>
            <a:off x="619501" y="4603947"/>
            <a:ext cx="6501735" cy="1668405"/>
          </a:xfrm>
          <a:prstGeom prst="rect">
            <a:avLst/>
          </a:prstGeom>
          <a:noFill/>
        </p:spPr>
        <p:txBody>
          <a:bodyPr wrap="square">
            <a:spAutoFit/>
          </a:bodyPr>
          <a:lstStyle/>
          <a:p>
            <a:pPr>
              <a:lnSpc>
                <a:spcPct val="200000"/>
              </a:lnSpc>
            </a:pPr>
            <a:r>
              <a:rPr lang="en-US" altLang="zh-CN" i="1" kern="100" dirty="0"/>
              <a:t>CC(clustering coefficient</a:t>
            </a:r>
            <a:r>
              <a:rPr lang="zh-CN" altLang="zh-CN" i="1" kern="100" dirty="0"/>
              <a:t> </a:t>
            </a:r>
            <a:r>
              <a:rPr lang="en-US" altLang="zh-CN" i="1" kern="100" dirty="0"/>
              <a:t>)—local connectedness</a:t>
            </a:r>
          </a:p>
          <a:p>
            <a:pPr>
              <a:lnSpc>
                <a:spcPct val="200000"/>
              </a:lnSpc>
            </a:pPr>
            <a:r>
              <a:rPr lang="en-US" altLang="zh-CN" i="1" kern="100" dirty="0"/>
              <a:t>CPL(characteristic path length</a:t>
            </a:r>
            <a:r>
              <a:rPr lang="zh-CN" altLang="zh-CN" i="1" kern="100" dirty="0"/>
              <a:t> </a:t>
            </a:r>
            <a:r>
              <a:rPr lang="en-US" altLang="zh-CN" i="1" kern="100" dirty="0"/>
              <a:t>)—global connectedness </a:t>
            </a:r>
          </a:p>
          <a:p>
            <a:pPr>
              <a:lnSpc>
                <a:spcPct val="200000"/>
              </a:lnSpc>
            </a:pPr>
            <a:r>
              <a:rPr lang="en-US" altLang="zh-CN" sz="1800" kern="100" dirty="0">
                <a:effectLst/>
                <a:ea typeface="Times New Roman" panose="02020603050405020304" pitchFamily="18" charset="0"/>
              </a:rPr>
              <a:t>the higher </a:t>
            </a:r>
            <a:r>
              <a:rPr lang="en-US" altLang="zh-CN" sz="1800" i="1" kern="100" dirty="0">
                <a:effectLst/>
                <a:ea typeface="Times New Roman" panose="02020603050405020304" pitchFamily="18" charset="0"/>
              </a:rPr>
              <a:t>CC</a:t>
            </a:r>
            <a:r>
              <a:rPr lang="en-US" altLang="zh-CN" sz="1800" kern="100" dirty="0">
                <a:effectLst/>
                <a:ea typeface="Times New Roman" panose="02020603050405020304" pitchFamily="18" charset="0"/>
              </a:rPr>
              <a:t> and shorter </a:t>
            </a:r>
            <a:r>
              <a:rPr lang="en-US" altLang="zh-CN" sz="1800" i="1" kern="100" dirty="0">
                <a:effectLst/>
                <a:ea typeface="Times New Roman" panose="02020603050405020304" pitchFamily="18" charset="0"/>
              </a:rPr>
              <a:t>CPL</a:t>
            </a:r>
            <a:r>
              <a:rPr lang="en-US" altLang="zh-CN" sz="1800" kern="100" dirty="0">
                <a:effectLst/>
                <a:ea typeface="Times New Roman" panose="02020603050405020304" pitchFamily="18" charset="0"/>
              </a:rPr>
              <a:t> indicate stronger connectivity.</a:t>
            </a:r>
            <a:r>
              <a:rPr lang="zh-CN" altLang="zh-CN" dirty="0">
                <a:effectLst/>
              </a:rPr>
              <a:t> </a:t>
            </a:r>
            <a:endParaRPr lang="zh-CN" altLang="en-US" dirty="0"/>
          </a:p>
        </p:txBody>
      </p:sp>
      <p:grpSp>
        <p:nvGrpSpPr>
          <p:cNvPr id="13" name="组合 12">
            <a:extLst>
              <a:ext uri="{FF2B5EF4-FFF2-40B4-BE49-F238E27FC236}">
                <a16:creationId xmlns:a16="http://schemas.microsoft.com/office/drawing/2014/main" id="{8C128568-A296-AA4F-905D-DF4CFD830F0A}"/>
              </a:ext>
            </a:extLst>
          </p:cNvPr>
          <p:cNvGrpSpPr/>
          <p:nvPr/>
        </p:nvGrpSpPr>
        <p:grpSpPr>
          <a:xfrm>
            <a:off x="1863436" y="1632624"/>
            <a:ext cx="1323108" cy="369332"/>
            <a:chOff x="1863436" y="1632624"/>
            <a:chExt cx="1323108" cy="369332"/>
          </a:xfrm>
        </p:grpSpPr>
        <p:cxnSp>
          <p:nvCxnSpPr>
            <p:cNvPr id="9" name="直线连接符 8">
              <a:extLst>
                <a:ext uri="{FF2B5EF4-FFF2-40B4-BE49-F238E27FC236}">
                  <a16:creationId xmlns:a16="http://schemas.microsoft.com/office/drawing/2014/main" id="{413B9329-C858-6F4D-9D6F-608E83178B7B}"/>
                </a:ext>
              </a:extLst>
            </p:cNvPr>
            <p:cNvCxnSpPr/>
            <p:nvPr/>
          </p:nvCxnSpPr>
          <p:spPr>
            <a:xfrm>
              <a:off x="1863436" y="1891641"/>
              <a:ext cx="55566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B867E21C-42F8-6E4A-81B7-32A0E76A27EB}"/>
                </a:ext>
              </a:extLst>
            </p:cNvPr>
            <p:cNvSpPr txBox="1"/>
            <p:nvPr/>
          </p:nvSpPr>
          <p:spPr>
            <a:xfrm>
              <a:off x="1993819" y="1632624"/>
              <a:ext cx="1192725" cy="369332"/>
            </a:xfrm>
            <a:prstGeom prst="rect">
              <a:avLst/>
            </a:prstGeom>
            <a:noFill/>
          </p:spPr>
          <p:txBody>
            <a:bodyPr wrap="square">
              <a:spAutoFit/>
            </a:bodyPr>
            <a:lstStyle/>
            <a:p>
              <a:r>
                <a:rPr lang="zh-CN" altLang="en-US" dirty="0"/>
                <a:t>☨</a:t>
              </a:r>
            </a:p>
          </p:txBody>
        </p:sp>
      </p:grpSp>
      <p:grpSp>
        <p:nvGrpSpPr>
          <p:cNvPr id="14" name="组合 13">
            <a:extLst>
              <a:ext uri="{FF2B5EF4-FFF2-40B4-BE49-F238E27FC236}">
                <a16:creationId xmlns:a16="http://schemas.microsoft.com/office/drawing/2014/main" id="{C657BB24-E83F-A04E-9755-B1A8EB60C4FB}"/>
              </a:ext>
            </a:extLst>
          </p:cNvPr>
          <p:cNvGrpSpPr/>
          <p:nvPr/>
        </p:nvGrpSpPr>
        <p:grpSpPr>
          <a:xfrm>
            <a:off x="4495796" y="1743459"/>
            <a:ext cx="1323108" cy="369332"/>
            <a:chOff x="1863436" y="1632624"/>
            <a:chExt cx="1323108" cy="369332"/>
          </a:xfrm>
        </p:grpSpPr>
        <p:cxnSp>
          <p:nvCxnSpPr>
            <p:cNvPr id="15" name="直线连接符 14">
              <a:extLst>
                <a:ext uri="{FF2B5EF4-FFF2-40B4-BE49-F238E27FC236}">
                  <a16:creationId xmlns:a16="http://schemas.microsoft.com/office/drawing/2014/main" id="{9A7CBFE6-2EE4-304C-9748-F29636E8BCDD}"/>
                </a:ext>
              </a:extLst>
            </p:cNvPr>
            <p:cNvCxnSpPr/>
            <p:nvPr/>
          </p:nvCxnSpPr>
          <p:spPr>
            <a:xfrm>
              <a:off x="1863436" y="1891641"/>
              <a:ext cx="55566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1936CF42-A9CE-3B45-8FCB-64FD48A1E76A}"/>
                </a:ext>
              </a:extLst>
            </p:cNvPr>
            <p:cNvSpPr txBox="1"/>
            <p:nvPr/>
          </p:nvSpPr>
          <p:spPr>
            <a:xfrm>
              <a:off x="1993819" y="1632624"/>
              <a:ext cx="1192725" cy="369332"/>
            </a:xfrm>
            <a:prstGeom prst="rect">
              <a:avLst/>
            </a:prstGeom>
            <a:noFill/>
          </p:spPr>
          <p:txBody>
            <a:bodyPr wrap="square">
              <a:spAutoFit/>
            </a:bodyPr>
            <a:lstStyle/>
            <a:p>
              <a:r>
                <a:rPr lang="zh-CN" altLang="en-US" dirty="0"/>
                <a:t>☨</a:t>
              </a:r>
            </a:p>
          </p:txBody>
        </p:sp>
      </p:grpSp>
      <p:grpSp>
        <p:nvGrpSpPr>
          <p:cNvPr id="17" name="组合 16">
            <a:extLst>
              <a:ext uri="{FF2B5EF4-FFF2-40B4-BE49-F238E27FC236}">
                <a16:creationId xmlns:a16="http://schemas.microsoft.com/office/drawing/2014/main" id="{9A6DB3A5-E87E-484D-A3DB-1D195FDC0195}"/>
              </a:ext>
            </a:extLst>
          </p:cNvPr>
          <p:cNvGrpSpPr/>
          <p:nvPr/>
        </p:nvGrpSpPr>
        <p:grpSpPr>
          <a:xfrm>
            <a:off x="7238991" y="1549490"/>
            <a:ext cx="1323108" cy="369332"/>
            <a:chOff x="1863436" y="1632624"/>
            <a:chExt cx="1323108" cy="369332"/>
          </a:xfrm>
        </p:grpSpPr>
        <p:cxnSp>
          <p:nvCxnSpPr>
            <p:cNvPr id="18" name="直线连接符 17">
              <a:extLst>
                <a:ext uri="{FF2B5EF4-FFF2-40B4-BE49-F238E27FC236}">
                  <a16:creationId xmlns:a16="http://schemas.microsoft.com/office/drawing/2014/main" id="{D913734E-9AC4-5A4A-9CD5-6AB201F3BB79}"/>
                </a:ext>
              </a:extLst>
            </p:cNvPr>
            <p:cNvCxnSpPr/>
            <p:nvPr/>
          </p:nvCxnSpPr>
          <p:spPr>
            <a:xfrm>
              <a:off x="1863436" y="1891641"/>
              <a:ext cx="55566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3FB10E4B-7042-D84D-874C-4B101B58B370}"/>
                </a:ext>
              </a:extLst>
            </p:cNvPr>
            <p:cNvSpPr txBox="1"/>
            <p:nvPr/>
          </p:nvSpPr>
          <p:spPr>
            <a:xfrm>
              <a:off x="1993819" y="1632624"/>
              <a:ext cx="1192725" cy="369332"/>
            </a:xfrm>
            <a:prstGeom prst="rect">
              <a:avLst/>
            </a:prstGeom>
            <a:noFill/>
          </p:spPr>
          <p:txBody>
            <a:bodyPr wrap="square">
              <a:spAutoFit/>
            </a:bodyPr>
            <a:lstStyle/>
            <a:p>
              <a:r>
                <a:rPr lang="zh-CN" altLang="en-US" dirty="0"/>
                <a:t>☨</a:t>
              </a:r>
            </a:p>
          </p:txBody>
        </p:sp>
      </p:grpSp>
      <p:grpSp>
        <p:nvGrpSpPr>
          <p:cNvPr id="20" name="组合 19">
            <a:extLst>
              <a:ext uri="{FF2B5EF4-FFF2-40B4-BE49-F238E27FC236}">
                <a16:creationId xmlns:a16="http://schemas.microsoft.com/office/drawing/2014/main" id="{AF1D3472-D6D5-3A4E-8204-DC733EF59366}"/>
              </a:ext>
            </a:extLst>
          </p:cNvPr>
          <p:cNvGrpSpPr/>
          <p:nvPr/>
        </p:nvGrpSpPr>
        <p:grpSpPr>
          <a:xfrm>
            <a:off x="9774377" y="1701890"/>
            <a:ext cx="1323108" cy="369332"/>
            <a:chOff x="1863436" y="1632624"/>
            <a:chExt cx="1323108" cy="369332"/>
          </a:xfrm>
        </p:grpSpPr>
        <p:cxnSp>
          <p:nvCxnSpPr>
            <p:cNvPr id="21" name="直线连接符 20">
              <a:extLst>
                <a:ext uri="{FF2B5EF4-FFF2-40B4-BE49-F238E27FC236}">
                  <a16:creationId xmlns:a16="http://schemas.microsoft.com/office/drawing/2014/main" id="{F815ADE1-7496-8A4A-80DB-D230AC5BC9AA}"/>
                </a:ext>
              </a:extLst>
            </p:cNvPr>
            <p:cNvCxnSpPr/>
            <p:nvPr/>
          </p:nvCxnSpPr>
          <p:spPr>
            <a:xfrm>
              <a:off x="1863436" y="1891641"/>
              <a:ext cx="55566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5CEAD670-147F-9A4B-B3B9-010CF068468C}"/>
                </a:ext>
              </a:extLst>
            </p:cNvPr>
            <p:cNvSpPr txBox="1"/>
            <p:nvPr/>
          </p:nvSpPr>
          <p:spPr>
            <a:xfrm>
              <a:off x="1993819" y="1632624"/>
              <a:ext cx="1192725" cy="369332"/>
            </a:xfrm>
            <a:prstGeom prst="rect">
              <a:avLst/>
            </a:prstGeom>
            <a:noFill/>
          </p:spPr>
          <p:txBody>
            <a:bodyPr wrap="square">
              <a:spAutoFit/>
            </a:bodyPr>
            <a:lstStyle/>
            <a:p>
              <a:r>
                <a:rPr lang="zh-CN" altLang="en-US" dirty="0"/>
                <a:t>☨</a:t>
              </a:r>
            </a:p>
          </p:txBody>
        </p:sp>
      </p:grpSp>
      <p:sp>
        <p:nvSpPr>
          <p:cNvPr id="23" name="文本框 22">
            <a:extLst>
              <a:ext uri="{FF2B5EF4-FFF2-40B4-BE49-F238E27FC236}">
                <a16:creationId xmlns:a16="http://schemas.microsoft.com/office/drawing/2014/main" id="{CE4B591B-88F5-D043-98EA-0482F80BFFC9}"/>
              </a:ext>
            </a:extLst>
          </p:cNvPr>
          <p:cNvSpPr txBox="1"/>
          <p:nvPr/>
        </p:nvSpPr>
        <p:spPr>
          <a:xfrm>
            <a:off x="7994801" y="4901946"/>
            <a:ext cx="2057409" cy="560346"/>
          </a:xfrm>
          <a:prstGeom prst="rect">
            <a:avLst/>
          </a:prstGeom>
          <a:noFill/>
        </p:spPr>
        <p:txBody>
          <a:bodyPr wrap="square">
            <a:spAutoFit/>
          </a:bodyPr>
          <a:lstStyle/>
          <a:p>
            <a:pPr>
              <a:lnSpc>
                <a:spcPct val="200000"/>
              </a:lnSpc>
            </a:pPr>
            <a:r>
              <a:rPr lang="en-US" altLang="zh-CN" sz="1800" kern="100" dirty="0">
                <a:effectLst/>
                <a:ea typeface="Times New Roman" panose="02020603050405020304" pitchFamily="18" charset="0"/>
              </a:rPr>
              <a:t>AVH&lt;non-AVH</a:t>
            </a:r>
            <a:endParaRPr lang="zh-CN" altLang="en-US" dirty="0"/>
          </a:p>
        </p:txBody>
      </p:sp>
    </p:spTree>
    <p:extLst>
      <p:ext uri="{BB962C8B-B14F-4D97-AF65-F5344CB8AC3E}">
        <p14:creationId xmlns:p14="http://schemas.microsoft.com/office/powerpoint/2010/main" val="3087815665"/>
      </p:ext>
    </p:extLst>
  </p:cSld>
  <p:clrMapOvr>
    <a:masterClrMapping/>
  </p:clrMapOvr>
</p:sld>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10345</TotalTime>
  <Words>678</Words>
  <Application>Microsoft Macintosh PowerPoint</Application>
  <PresentationFormat>宽屏</PresentationFormat>
  <Paragraphs>131</Paragraphs>
  <Slides>12</Slides>
  <Notes>6</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12</vt:i4>
      </vt:variant>
    </vt:vector>
  </HeadingPairs>
  <TitlesOfParts>
    <vt:vector size="21" baseType="lpstr">
      <vt:lpstr>等线</vt:lpstr>
      <vt:lpstr>等线</vt:lpstr>
      <vt:lpstr>宋体</vt:lpstr>
      <vt:lpstr>微软雅黑</vt:lpstr>
      <vt:lpstr>ArialMT</vt:lpstr>
      <vt:lpstr>Arial</vt:lpstr>
      <vt:lpstr>Times New Roman</vt:lpstr>
      <vt:lpstr>自定义设计方案</vt:lpstr>
      <vt:lpstr>1_自定义设计方案</vt:lpstr>
      <vt:lpstr>PowerPoint 演示文稿</vt:lpstr>
      <vt:lpstr>PowerPoint 演示文稿</vt:lpstr>
      <vt:lpstr>Introduction—Auditory Verbal hallucination</vt:lpstr>
      <vt:lpstr>Introduction—Schizophrenia</vt:lpstr>
      <vt:lpstr>Methods</vt:lpstr>
      <vt:lpstr>Methods—The data analysis protocols </vt:lpstr>
      <vt:lpstr>Results—P300 waveforms and relationships to clinical symptom</vt:lpstr>
      <vt:lpstr>Results—task-state brain network</vt:lpstr>
      <vt:lpstr>Results—The network properties in delta and theta band </vt:lpstr>
      <vt:lpstr>Results— Classification of non-AVH and AVH based on the P300 and network parameters </vt:lpstr>
      <vt:lpstr>Discussion</vt:lpstr>
      <vt:lpstr>Thanks for your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 振宇</dc:creator>
  <cp:lastModifiedBy>Wang, Jiuju</cp:lastModifiedBy>
  <cp:revision>325</cp:revision>
  <dcterms:created xsi:type="dcterms:W3CDTF">2018-12-09T14:29:24Z</dcterms:created>
  <dcterms:modified xsi:type="dcterms:W3CDTF">2022-10-10T08:37:50Z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